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18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colors1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85" r:id="rId4"/>
    <p:sldId id="302" r:id="rId5"/>
    <p:sldId id="278" r:id="rId6"/>
    <p:sldId id="283" r:id="rId7"/>
    <p:sldId id="315" r:id="rId8"/>
    <p:sldId id="298" r:id="rId9"/>
    <p:sldId id="269" r:id="rId10"/>
    <p:sldId id="299" r:id="rId11"/>
    <p:sldId id="268" r:id="rId12"/>
    <p:sldId id="309" r:id="rId13"/>
    <p:sldId id="303" r:id="rId14"/>
    <p:sldId id="289" r:id="rId15"/>
    <p:sldId id="311" r:id="rId16"/>
    <p:sldId id="306" r:id="rId17"/>
    <p:sldId id="291" r:id="rId18"/>
    <p:sldId id="310" r:id="rId19"/>
    <p:sldId id="296" r:id="rId20"/>
    <p:sldId id="312" r:id="rId21"/>
    <p:sldId id="287" r:id="rId22"/>
    <p:sldId id="266" r:id="rId23"/>
    <p:sldId id="313" r:id="rId24"/>
    <p:sldId id="297" r:id="rId25"/>
    <p:sldId id="314" r:id="rId26"/>
    <p:sldId id="301" r:id="rId27"/>
    <p:sldId id="300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5800"/>
    <a:srgbClr val="CC66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08" autoAdjust="0"/>
    <p:restoredTop sz="94599" autoAdjust="0"/>
  </p:normalViewPr>
  <p:slideViewPr>
    <p:cSldViewPr>
      <p:cViewPr>
        <p:scale>
          <a:sx n="110" d="100"/>
          <a:sy n="110" d="100"/>
        </p:scale>
        <p:origin x="-90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Relationship Id="rId4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06%20&#1040;&#1088;&#1082;&#1072;&#1083;&#1099;&#1082;\&#1040;&#1088;&#1082;&#1072;&#1083;&#1099;&#1082;%20&#1040;&#1085;&#1072;&#1083;&#1080;&#1090;&#1080;&#1082;&#107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Relationship Id="rId4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d.kapsemetov\Desktop\&#1040;&#1085;&#1072;&#1083;&#1080;&#1090;&#1080;&#1095;&#1077;&#1089;&#1082;&#1080;&#1077;%20&#1086;&#1073;&#1079;&#1086;&#1088;&#1099;\&#1058;&#1091;&#1088;&#1082;&#1077;&#1089;&#1090;&#1072;&#1085;&#1089;&#1082;&#1072;&#1103;\&#1063;&#1077;&#1088;&#1085;&#1086;&#1074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0.19990874029869701"/>
          <c:y val="8.2427464877239523E-2"/>
          <c:w val="0.48428309552906845"/>
          <c:h val="0.7339527936147326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AD-4750-9578-D3DF69BC655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AD-4750-9578-D3DF69BC655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8AAB0E-F9FA-46B5-99F3-99BE8987579B}" type="VALUE">
                      <a:rPr lang="ru-RU" smtClean="0"/>
                      <a:pPr>
                        <a:defRPr lang="ru-RU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[МӘН]</a:t>
                    </a:fld>
                    <a:r>
                      <a:rPr lang="ru-RU" sz="500"/>
                      <a:t>жобаларды іске асыру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AD-4750-9578-D3DF69BC6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'3'!$A$34:$A$35</c:f>
              <c:strCache>
                <c:ptCount val="2"/>
                <c:pt idx="0">
                  <c:v>Түркістан облысы</c:v>
                </c:pt>
                <c:pt idx="1">
                  <c:v>Өзге де өңірлер</c:v>
                </c:pt>
              </c:strCache>
            </c:strRef>
          </c:cat>
          <c:val>
            <c:numRef>
              <c:f>'3'!$B$34:$B$35</c:f>
              <c:numCache>
                <c:formatCode>0%</c:formatCode>
                <c:ptCount val="2"/>
                <c:pt idx="0">
                  <c:v>4.3724398214203528E-2</c:v>
                </c:pt>
                <c:pt idx="1">
                  <c:v>0.96000000000000019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AD-4750-9578-D3DF69BC655C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43755536085483"/>
          <c:w val="0.9734906438967097"/>
          <c:h val="0.131740343834131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'5'!$A$30</c:f>
              <c:strCache>
                <c:ptCount val="1"/>
                <c:pt idx="0">
                  <c:v>Жалдамалы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'5'!$B$29:$D$29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'5'!$B$30:$D$30</c:f>
              <c:numCache>
                <c:formatCode>###\ ###\ ###\ ###\ ##0</c:formatCode>
                <c:ptCount val="3"/>
                <c:pt idx="0">
                  <c:v>421589</c:v>
                </c:pt>
                <c:pt idx="1">
                  <c:v>418135</c:v>
                </c:pt>
                <c:pt idx="2">
                  <c:v>416767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3F-46AF-A441-258C933F5CD5}"/>
            </c:ext>
          </c:extLst>
        </c:ser>
        <c:ser>
          <c:idx val="1"/>
          <c:order val="1"/>
          <c:tx>
            <c:strRef>
              <c:f>'5'!$A$31</c:f>
              <c:strCache>
                <c:ptCount val="1"/>
                <c:pt idx="0">
                  <c:v>Өзін-өзі жұмыспен қамтығандар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'5'!$B$29:$D$29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'5'!$B$31:$D$31</c:f>
              <c:numCache>
                <c:formatCode>###\ ###\ ###\ ###\ ##0</c:formatCode>
                <c:ptCount val="3"/>
                <c:pt idx="0">
                  <c:v>357775</c:v>
                </c:pt>
                <c:pt idx="1">
                  <c:v>359488</c:v>
                </c:pt>
                <c:pt idx="2">
                  <c:v>359553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3F-46AF-A441-258C933F5CD5}"/>
            </c:ext>
          </c:extLst>
        </c:ser>
        <c:gapWidth val="219"/>
        <c:overlap val="-27"/>
        <c:axId val="73405952"/>
        <c:axId val="73407488"/>
      </c:barChart>
      <c:catAx>
        <c:axId val="73405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407488"/>
        <c:crosses val="autoZero"/>
        <c:auto val="1"/>
        <c:lblAlgn val="ctr"/>
        <c:lblOffset val="100"/>
      </c:catAx>
      <c:valAx>
        <c:axId val="73407488"/>
        <c:scaling>
          <c:orientation val="minMax"/>
        </c:scaling>
        <c:delete val="1"/>
        <c:axPos val="l"/>
        <c:numFmt formatCode="###\ ###\ ###\ ###\ ##0" sourceLinked="1"/>
        <c:majorTickMark val="none"/>
        <c:tickLblPos val="nextTo"/>
        <c:crossAx val="7340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29927728827844E-2"/>
          <c:y val="0.6792011495922804"/>
          <c:w val="0.96434014454234429"/>
          <c:h val="0.270477772876278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k-K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0.14604737380538096"/>
          <c:y val="7.9081490945450528E-2"/>
          <c:w val="0.67615761231000993"/>
          <c:h val="0.7606863126319299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5D-4452-8946-24060323245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5D-4452-8946-240603232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'5'!$A$35:$A$36</c:f>
              <c:strCache>
                <c:ptCount val="2"/>
                <c:pt idx="0">
                  <c:v>Қала</c:v>
                </c:pt>
                <c:pt idx="1">
                  <c:v>Ауыл</c:v>
                </c:pt>
              </c:strCache>
            </c:strRef>
          </c:cat>
          <c:val>
            <c:numRef>
              <c:f>'5'!$C$35:$C$36</c:f>
              <c:numCache>
                <c:formatCode>0%</c:formatCode>
                <c:ptCount val="2"/>
                <c:pt idx="0">
                  <c:v>0.1816905399835119</c:v>
                </c:pt>
                <c:pt idx="1">
                  <c:v>0.8183094600164883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5D-4452-8946-240603232450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83361510596173"/>
          <c:y val="0.83924587082916735"/>
          <c:w val="0.50513954302943209"/>
          <c:h val="0.124010526608154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chart>
    <c:autoTitleDeleted val="1"/>
    <c:plotArea>
      <c:layout>
        <c:manualLayout>
          <c:layoutTarget val="inner"/>
          <c:xMode val="edge"/>
          <c:yMode val="edge"/>
          <c:x val="0.14910415936690796"/>
          <c:y val="0.11141701847942816"/>
          <c:w val="0.71534893558835366"/>
          <c:h val="0.77496134688738283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DF-4D6E-AD7F-4B16707FAF0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DF-4D6E-AD7F-4B16707FAF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'5'!$A$40:$A$41</c:f>
              <c:strCache>
                <c:ptCount val="2"/>
                <c:pt idx="0">
                  <c:v>Қала</c:v>
                </c:pt>
                <c:pt idx="1">
                  <c:v>Ауыл</c:v>
                </c:pt>
              </c:strCache>
            </c:strRef>
          </c:cat>
          <c:val>
            <c:numRef>
              <c:f>'5'!$C$40:$C$41</c:f>
              <c:numCache>
                <c:formatCode>0%</c:formatCode>
                <c:ptCount val="2"/>
                <c:pt idx="0">
                  <c:v>0.1633667359193221</c:v>
                </c:pt>
                <c:pt idx="1">
                  <c:v>0.83663326408067795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DF-4D6E-AD7F-4B16707FAF06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71290369446141"/>
          <c:y val="0.87598947339184574"/>
          <c:w val="0.52457419261107763"/>
          <c:h val="0.124010526608154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chart>
    <c:autoTitleDeleted val="1"/>
    <c:plotArea>
      <c:layout>
        <c:manualLayout>
          <c:layoutTarget val="inner"/>
          <c:xMode val="edge"/>
          <c:yMode val="edge"/>
          <c:x val="0.43352222145409774"/>
          <c:y val="8.0835972412771531E-2"/>
          <c:w val="0.53960125395564584"/>
          <c:h val="0.8383280551744571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'7'!$A$3:$A$14</c:f>
              <c:strCache>
                <c:ptCount val="12"/>
                <c:pt idx="0">
                  <c:v>Техникалық ғылымдар</c:v>
                </c:pt>
                <c:pt idx="1">
                  <c:v>Гуманитарлық ғылымдар</c:v>
                </c:pt>
                <c:pt idx="2">
                  <c:v>Білімі</c:v>
                </c:pt>
                <c:pt idx="3">
                  <c:v>Қызметтер көрсету</c:v>
                </c:pt>
                <c:pt idx="4">
                  <c:v>Инженерлік салалар</c:v>
                </c:pt>
                <c:pt idx="5">
                  <c:v>АТ</c:v>
                </c:pt>
                <c:pt idx="6">
                  <c:v>Әлеуметтік ғылымдар</c:v>
                </c:pt>
                <c:pt idx="7">
                  <c:v>Бизнес, басқару және құқық</c:v>
                </c:pt>
                <c:pt idx="8">
                  <c:v>Жаратылыстану ғылымдары</c:v>
                </c:pt>
                <c:pt idx="9">
                  <c:v>Өнер</c:v>
                </c:pt>
                <c:pt idx="10">
                  <c:v>Медицина</c:v>
                </c:pt>
                <c:pt idx="11">
                  <c:v>Педагогикалық ғылымдар</c:v>
                </c:pt>
              </c:strCache>
            </c:strRef>
          </c:cat>
          <c:val>
            <c:numRef>
              <c:f>'7'!$B$3:$B$14</c:f>
              <c:numCache>
                <c:formatCode>_-* #,##0_-;\-* #,##0_-;_-* "-"??_-;_-@_-</c:formatCode>
                <c:ptCount val="12"/>
                <c:pt idx="0">
                  <c:v>6</c:v>
                </c:pt>
                <c:pt idx="1">
                  <c:v>13</c:v>
                </c:pt>
                <c:pt idx="2">
                  <c:v>65</c:v>
                </c:pt>
                <c:pt idx="3">
                  <c:v>123</c:v>
                </c:pt>
                <c:pt idx="4">
                  <c:v>163</c:v>
                </c:pt>
                <c:pt idx="5">
                  <c:v>241</c:v>
                </c:pt>
                <c:pt idx="6">
                  <c:v>270</c:v>
                </c:pt>
                <c:pt idx="7">
                  <c:v>695</c:v>
                </c:pt>
                <c:pt idx="8">
                  <c:v>712</c:v>
                </c:pt>
                <c:pt idx="9">
                  <c:v>1017</c:v>
                </c:pt>
                <c:pt idx="10">
                  <c:v>2116</c:v>
                </c:pt>
                <c:pt idx="11">
                  <c:v>4621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B-4553-B57A-641D63D64691}"/>
            </c:ext>
          </c:extLst>
        </c:ser>
        <c:gapWidth val="50"/>
        <c:axId val="73696384"/>
        <c:axId val="73697920"/>
      </c:barChart>
      <c:catAx>
        <c:axId val="73696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697920"/>
        <c:crosses val="autoZero"/>
        <c:auto val="1"/>
        <c:lblAlgn val="ctr"/>
        <c:lblOffset val="100"/>
        <c:tickLblSkip val="1"/>
      </c:catAx>
      <c:valAx>
        <c:axId val="73697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crossAx val="7369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'7'!$A$18:$A$30</c:f>
              <c:strCache>
                <c:ptCount val="13"/>
                <c:pt idx="0">
                  <c:v>Инженерлік салалар</c:v>
                </c:pt>
                <c:pt idx="1">
                  <c:v>АТ</c:v>
                </c:pt>
                <c:pt idx="2">
                  <c:v>Өнер</c:v>
                </c:pt>
                <c:pt idx="3">
                  <c:v>Қызметтер көрсету</c:v>
                </c:pt>
                <c:pt idx="4">
                  <c:v>Бизнес, басқару және құқық</c:v>
                </c:pt>
                <c:pt idx="5">
                  <c:v>Техникалық ғылымдар</c:v>
                </c:pt>
                <c:pt idx="6">
                  <c:v>Жаратылыстану ғылымдары</c:v>
                </c:pt>
                <c:pt idx="7">
                  <c:v>Құқық</c:v>
                </c:pt>
                <c:pt idx="8">
                  <c:v>Әлеуметтік ғылымдар</c:v>
                </c:pt>
                <c:pt idx="9">
                  <c:v>Гуманитарлық ғылымдар</c:v>
                </c:pt>
                <c:pt idx="10">
                  <c:v>Педагогикалық ғылымдар</c:v>
                </c:pt>
                <c:pt idx="11">
                  <c:v>Медицина</c:v>
                </c:pt>
                <c:pt idx="12">
                  <c:v>Білімі</c:v>
                </c:pt>
              </c:strCache>
            </c:strRef>
          </c:cat>
          <c:val>
            <c:numRef>
              <c:f>'7'!$B$18:$B$30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50</c:v>
                </c:pt>
                <c:pt idx="3">
                  <c:v>53</c:v>
                </c:pt>
                <c:pt idx="4">
                  <c:v>62</c:v>
                </c:pt>
                <c:pt idx="5">
                  <c:v>83</c:v>
                </c:pt>
                <c:pt idx="6">
                  <c:v>87</c:v>
                </c:pt>
                <c:pt idx="7">
                  <c:v>106</c:v>
                </c:pt>
                <c:pt idx="8">
                  <c:v>129</c:v>
                </c:pt>
                <c:pt idx="9">
                  <c:v>213</c:v>
                </c:pt>
                <c:pt idx="10">
                  <c:v>295</c:v>
                </c:pt>
                <c:pt idx="11">
                  <c:v>501</c:v>
                </c:pt>
                <c:pt idx="12">
                  <c:v>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A-4B63-B7B1-125F6EDC0203}"/>
            </c:ext>
          </c:extLst>
        </c:ser>
        <c:gapWidth val="50"/>
        <c:axId val="73725824"/>
        <c:axId val="73727360"/>
      </c:barChart>
      <c:catAx>
        <c:axId val="73725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727360"/>
        <c:crosses val="autoZero"/>
        <c:auto val="1"/>
        <c:lblAlgn val="ctr"/>
        <c:lblOffset val="100"/>
        <c:tickLblSkip val="1"/>
      </c:catAx>
      <c:valAx>
        <c:axId val="7372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737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'7'!$A$38:$A$55</c:f>
              <c:strCache>
                <c:ptCount val="18"/>
                <c:pt idx="0">
                  <c:v>Жаратылыстану ғылымдары</c:v>
                </c:pt>
                <c:pt idx="1">
                  <c:v>Металл. және машина жасау</c:v>
                </c:pt>
                <c:pt idx="2">
                  <c:v>Құқық</c:v>
                </c:pt>
                <c:pt idx="3">
                  <c:v>Мұнай-газ және хим. өндіріс</c:v>
                </c:pt>
                <c:pt idx="4">
                  <c:v>Өнер</c:v>
                </c:pt>
                <c:pt idx="5">
                  <c:v>Энергетика</c:v>
                </c:pt>
                <c:pt idx="6">
                  <c:v>Құрылыс</c:v>
                </c:pt>
                <c:pt idx="7">
                  <c:v>Көлік</c:v>
                </c:pt>
                <c:pt idx="8">
                  <c:v>Қызмет көрсету</c:v>
                </c:pt>
                <c:pt idx="9">
                  <c:v>Бизнес, басқару және құқық</c:v>
                </c:pt>
                <c:pt idx="10">
                  <c:v>Өндіріс және жөндеу</c:v>
                </c:pt>
                <c:pt idx="11">
                  <c:v>Гуманитарлық ғылымдар</c:v>
                </c:pt>
                <c:pt idx="12">
                  <c:v>Қызметтер көрсету</c:v>
                </c:pt>
                <c:pt idx="13">
                  <c:v>С/Х</c:v>
                </c:pt>
                <c:pt idx="14">
                  <c:v>АТ, байланыс және телеком</c:v>
                </c:pt>
                <c:pt idx="15">
                  <c:v>Білімі</c:v>
                </c:pt>
                <c:pt idx="16">
                  <c:v>Инженерлік салалар</c:v>
                </c:pt>
                <c:pt idx="17">
                  <c:v>Медицина</c:v>
                </c:pt>
              </c:strCache>
            </c:strRef>
          </c:cat>
          <c:val>
            <c:numRef>
              <c:f>'7'!$B$38:$B$55</c:f>
              <c:numCache>
                <c:formatCode>_-* #,##0_-;\-* #,##0_-;_-* "-"??_-;_-@_-</c:formatCode>
                <c:ptCount val="18"/>
                <c:pt idx="0">
                  <c:v>17</c:v>
                </c:pt>
                <c:pt idx="1">
                  <c:v>50</c:v>
                </c:pt>
                <c:pt idx="2">
                  <c:v>94</c:v>
                </c:pt>
                <c:pt idx="3">
                  <c:v>96</c:v>
                </c:pt>
                <c:pt idx="4">
                  <c:v>191</c:v>
                </c:pt>
                <c:pt idx="5">
                  <c:v>287</c:v>
                </c:pt>
                <c:pt idx="6">
                  <c:v>330</c:v>
                </c:pt>
                <c:pt idx="7">
                  <c:v>347</c:v>
                </c:pt>
                <c:pt idx="8">
                  <c:v>447</c:v>
                </c:pt>
                <c:pt idx="9">
                  <c:v>455</c:v>
                </c:pt>
                <c:pt idx="10">
                  <c:v>1172</c:v>
                </c:pt>
                <c:pt idx="11">
                  <c:v>1345</c:v>
                </c:pt>
                <c:pt idx="12">
                  <c:v>1787</c:v>
                </c:pt>
                <c:pt idx="13">
                  <c:v>1931</c:v>
                </c:pt>
                <c:pt idx="14">
                  <c:v>3158</c:v>
                </c:pt>
                <c:pt idx="15">
                  <c:v>4830</c:v>
                </c:pt>
                <c:pt idx="16">
                  <c:v>8648</c:v>
                </c:pt>
                <c:pt idx="17">
                  <c:v>9719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16-491A-8A1D-26882B1BDC72}"/>
            </c:ext>
          </c:extLst>
        </c:ser>
        <c:gapWidth val="50"/>
        <c:axId val="74783360"/>
        <c:axId val="74809728"/>
      </c:barChart>
      <c:catAx>
        <c:axId val="747833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4809728"/>
        <c:crosses val="autoZero"/>
        <c:auto val="1"/>
        <c:lblAlgn val="ctr"/>
        <c:lblOffset val="100"/>
        <c:tickLblSkip val="1"/>
      </c:catAx>
      <c:valAx>
        <c:axId val="74809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crossAx val="747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'7'!$A$59:$A$75</c:f>
              <c:strCache>
                <c:ptCount val="17"/>
                <c:pt idx="0">
                  <c:v>Гуманитарлық ғылымдар</c:v>
                </c:pt>
                <c:pt idx="1">
                  <c:v>Бизнес, басқару және құқық</c:v>
                </c:pt>
                <c:pt idx="2">
                  <c:v>Металл. және машина жасау</c:v>
                </c:pt>
                <c:pt idx="3">
                  <c:v>Мұнай-газ және хим. өндіріс</c:v>
                </c:pt>
                <c:pt idx="4">
                  <c:v>Құқық</c:v>
                </c:pt>
                <c:pt idx="5">
                  <c:v>Өнер</c:v>
                </c:pt>
                <c:pt idx="6">
                  <c:v>Қызметтер көрсету</c:v>
                </c:pt>
                <c:pt idx="7">
                  <c:v>Энергетика</c:v>
                </c:pt>
                <c:pt idx="8">
                  <c:v>Қызмет көрсету</c:v>
                </c:pt>
                <c:pt idx="9">
                  <c:v>Құрылыс</c:v>
                </c:pt>
                <c:pt idx="10">
                  <c:v>Көлік</c:v>
                </c:pt>
                <c:pt idx="11">
                  <c:v>Инженерлік салалар</c:v>
                </c:pt>
                <c:pt idx="12">
                  <c:v>АТ, байланыс және телеком</c:v>
                </c:pt>
                <c:pt idx="13">
                  <c:v>С/Х</c:v>
                </c:pt>
                <c:pt idx="14">
                  <c:v>Өндіріс және жөндеу</c:v>
                </c:pt>
                <c:pt idx="15">
                  <c:v>Білімі</c:v>
                </c:pt>
                <c:pt idx="16">
                  <c:v>Медицина</c:v>
                </c:pt>
              </c:strCache>
            </c:strRef>
          </c:cat>
          <c:val>
            <c:numRef>
              <c:f>'7'!$B$59:$B$75</c:f>
              <c:numCache>
                <c:formatCode>_-* #,##0_-;\-* #,##0_-;_-* "-"??_-;_-@_-</c:formatCode>
                <c:ptCount val="17"/>
                <c:pt idx="0">
                  <c:v>21</c:v>
                </c:pt>
                <c:pt idx="1">
                  <c:v>31</c:v>
                </c:pt>
                <c:pt idx="2">
                  <c:v>47</c:v>
                </c:pt>
                <c:pt idx="3">
                  <c:v>67</c:v>
                </c:pt>
                <c:pt idx="4">
                  <c:v>91</c:v>
                </c:pt>
                <c:pt idx="5">
                  <c:v>110</c:v>
                </c:pt>
                <c:pt idx="6">
                  <c:v>240</c:v>
                </c:pt>
                <c:pt idx="7">
                  <c:v>280</c:v>
                </c:pt>
                <c:pt idx="8">
                  <c:v>329</c:v>
                </c:pt>
                <c:pt idx="9">
                  <c:v>378</c:v>
                </c:pt>
                <c:pt idx="10">
                  <c:v>477</c:v>
                </c:pt>
                <c:pt idx="11">
                  <c:v>707</c:v>
                </c:pt>
                <c:pt idx="12">
                  <c:v>853</c:v>
                </c:pt>
                <c:pt idx="13">
                  <c:v>1100</c:v>
                </c:pt>
                <c:pt idx="14">
                  <c:v>1305</c:v>
                </c:pt>
                <c:pt idx="15">
                  <c:v>1611</c:v>
                </c:pt>
                <c:pt idx="16">
                  <c:v>2663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C7-410B-83AE-4E1F577B09C0}"/>
            </c:ext>
          </c:extLst>
        </c:ser>
        <c:gapWidth val="50"/>
        <c:axId val="74837376"/>
        <c:axId val="73532544"/>
      </c:barChart>
      <c:catAx>
        <c:axId val="748373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532544"/>
        <c:crosses val="autoZero"/>
        <c:auto val="1"/>
        <c:lblAlgn val="ctr"/>
        <c:lblOffset val="100"/>
        <c:tickLblSkip val="1"/>
      </c:catAx>
      <c:valAx>
        <c:axId val="735325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crossAx val="748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style val="10"/>
  <c:chart>
    <c:plotArea>
      <c:layout>
        <c:manualLayout>
          <c:layoutTarget val="inner"/>
          <c:xMode val="edge"/>
          <c:yMode val="edge"/>
          <c:x val="2.8980010716653529E-2"/>
          <c:y val="2.7607538641003255E-2"/>
          <c:w val="0.94151613401265932"/>
          <c:h val="0.94478528725575972"/>
        </c:manualLayout>
      </c:layout>
      <c:doughnutChart>
        <c:varyColors val="1"/>
        <c:firstSliceAng val="0"/>
        <c:holeSize val="50"/>
      </c:doughnutChart>
    </c:plotArea>
    <c:plotVisOnly val="1"/>
    <c:dispBlanksAs val="zero"/>
  </c:chart>
  <c:txPr>
    <a:bodyPr/>
    <a:lstStyle/>
    <a:p>
      <a:pPr>
        <a:defRPr sz="1400" b="1"/>
      </a:pPr>
      <a:endParaRPr lang="kk-KZ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2.6440467552516035E-2"/>
          <c:y val="0"/>
          <c:w val="0.94659939227173784"/>
          <c:h val="0.96216342881950812"/>
        </c:manualLayout>
      </c:layout>
      <c:doughnutChart>
        <c:varyColors val="1"/>
        <c:ser>
          <c:idx val="0"/>
          <c:order val="0"/>
          <c:spPr>
            <a:effectLst>
              <a:outerShdw blurRad="50800" dist="50800" dir="5400000" algn="ctr" rotWithShape="0">
                <a:schemeClr val="tx1"/>
              </a:outerShdw>
            </a:effectLst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AB-455A-BFA0-5849DBB80FF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AB-455A-BFA0-5849DBB80FFE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AB-455A-BFA0-5849DBB80FFE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AB-455A-BFA0-5849DBB80F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'9'!$C$28:$C$31</c:f>
              <c:numCache>
                <c:formatCode>0%</c:formatCode>
                <c:ptCount val="4"/>
                <c:pt idx="0">
                  <c:v>0.14253671911183741</c:v>
                </c:pt>
                <c:pt idx="1">
                  <c:v>0.19182062786557127</c:v>
                </c:pt>
                <c:pt idx="2">
                  <c:v>0.24457580367972664</c:v>
                </c:pt>
                <c:pt idx="3">
                  <c:v>0.42106684934286503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AB-455A-BFA0-5849DBB80FFE}"/>
            </c:ext>
          </c:extLst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k-K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'12'!$B$4</c:f>
              <c:strCache>
                <c:ptCount val="1"/>
                <c:pt idx="0">
                  <c:v>Импорттау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'12'!$A$5:$A$8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'12'!$B$5:$B$8</c:f>
              <c:numCache>
                <c:formatCode>_-* #,##0.0_-;\-* #,##0.0_-;_-* "-"??_-;_-@_-</c:formatCode>
                <c:ptCount val="4"/>
                <c:pt idx="0">
                  <c:v>334.57312224999987</c:v>
                </c:pt>
                <c:pt idx="1">
                  <c:v>490.16154068999998</c:v>
                </c:pt>
                <c:pt idx="2">
                  <c:v>372.13769753000008</c:v>
                </c:pt>
                <c:pt idx="3">
                  <c:v>471.04197635000003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B-4FF3-958B-F4D8437A9FF2}"/>
            </c:ext>
          </c:extLst>
        </c:ser>
        <c:ser>
          <c:idx val="1"/>
          <c:order val="1"/>
          <c:tx>
            <c:strRef>
              <c:f>'12'!$C$4</c:f>
              <c:strCache>
                <c:ptCount val="1"/>
                <c:pt idx="0">
                  <c:v>Экспорттау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'12'!$A$5:$A$8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'12'!$C$5:$C$8</c:f>
              <c:numCache>
                <c:formatCode>_-* #,##0.0_-;\-* #,##0.0_-;_-* "-"??_-;_-@_-</c:formatCode>
                <c:ptCount val="4"/>
                <c:pt idx="0">
                  <c:v>430.28430791999989</c:v>
                </c:pt>
                <c:pt idx="1">
                  <c:v>221.49805325999998</c:v>
                </c:pt>
                <c:pt idx="2">
                  <c:v>315.79476158</c:v>
                </c:pt>
                <c:pt idx="3">
                  <c:v>391.56481959000001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CB-4FF3-958B-F4D8437A9FF2}"/>
            </c:ext>
          </c:extLst>
        </c:ser>
        <c:gapWidth val="100"/>
        <c:overlap val="100"/>
        <c:axId val="75328512"/>
        <c:axId val="78512896"/>
      </c:barChart>
      <c:catAx>
        <c:axId val="75328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8512896"/>
        <c:crosses val="autoZero"/>
        <c:auto val="1"/>
        <c:lblAlgn val="ctr"/>
        <c:lblOffset val="100"/>
      </c:catAx>
      <c:valAx>
        <c:axId val="78512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53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chart>
    <c:autoTitleDeleted val="1"/>
    <c:plotArea>
      <c:layout>
        <c:manualLayout>
          <c:layoutTarget val="inner"/>
          <c:xMode val="edge"/>
          <c:yMode val="edge"/>
          <c:x val="0.2471927794687824"/>
          <c:y val="7.3041772123824178E-2"/>
          <c:w val="0.52710512455500969"/>
          <c:h val="0.6426610328861284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85-4759-B652-3EBD84688DF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85-4759-B652-3EBD84688DF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3E644E2-5E72-4670-B23F-575476F2EAE1}" type="VALUE">
                      <a:rPr lang="ru-RU" smtClean="0"/>
                      <a:pPr/>
                      <a:t>[МӘН]</a:t>
                    </a:fld>
                    <a:r>
                      <a:rPr lang="ru-RU" sz="500"/>
                      <a:t>жобаларды іске асыру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85-4759-B652-3EBD84688D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'3'!$A$37:$A$38</c:f>
              <c:strCache>
                <c:ptCount val="2"/>
                <c:pt idx="0">
                  <c:v>Түркістан облысы</c:v>
                </c:pt>
                <c:pt idx="1">
                  <c:v>Өзге де өңірлер</c:v>
                </c:pt>
              </c:strCache>
            </c:strRef>
          </c:cat>
          <c:val>
            <c:numRef>
              <c:f>'3'!$B$37:$B$38</c:f>
              <c:numCache>
                <c:formatCode>0%</c:formatCode>
                <c:ptCount val="2"/>
                <c:pt idx="0">
                  <c:v>0.05</c:v>
                </c:pt>
                <c:pt idx="1">
                  <c:v>0.95000000000000018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85-4759-B652-3EBD84688DF7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37277663438131E-2"/>
          <c:y val="0.7336083858878335"/>
          <c:w val="0.89999978847752471"/>
          <c:h val="8.29773966218979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0.2347875624480551"/>
          <c:y val="3.6251456074551013E-2"/>
          <c:w val="0.47150717106124418"/>
          <c:h val="0.7552502497651690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B-4F7B-80E7-8628C5C6957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B-4F7B-80E7-8628C5C69576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A77A30-8B68-4580-9930-9E0C53563A06}" type="VALU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lang="ru-RU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[МӘН]</a:t>
                    </a:fld>
                    <a:r>
                      <a:rPr lang="ru-RU" sz="500">
                        <a:solidFill>
                          <a:schemeClr val="tx1"/>
                        </a:solidFill>
                      </a:rPr>
                      <a:t>жобаларды іске асыру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9B-4F7B-80E7-8628C5C695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'3'!$A$40:$A$41</c:f>
              <c:strCache>
                <c:ptCount val="2"/>
                <c:pt idx="0">
                  <c:v>Түркістан облысы</c:v>
                </c:pt>
                <c:pt idx="1">
                  <c:v>Өзге де өңірлер</c:v>
                </c:pt>
              </c:strCache>
            </c:strRef>
          </c:cat>
          <c:val>
            <c:numRef>
              <c:f>'3'!$B$40:$B$41</c:f>
              <c:numCache>
                <c:formatCode>0%</c:formatCode>
                <c:ptCount val="2"/>
                <c:pt idx="0">
                  <c:v>0.16</c:v>
                </c:pt>
                <c:pt idx="1">
                  <c:v>0.84000000000000019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9B-4F7B-80E7-8628C5C69576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421988852243253E-2"/>
          <c:y val="0.82775316191427073"/>
          <c:w val="0.87158229139076859"/>
          <c:h val="8.70920019676436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k-K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0.20765339798845878"/>
          <c:y val="8.2513218232315624E-2"/>
          <c:w val="0.50688322212564629"/>
          <c:h val="0.7391536638491997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93-4BF4-B4E1-C5F0111B370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93-4BF4-B4E1-C5F0111B370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568477D-D1B9-40A9-AEBF-01D78DE266FD}" type="VALUE">
                      <a:rPr lang="ru-RU" smtClean="0"/>
                      <a:pPr/>
                      <a:t>[МӘН]</a:t>
                    </a:fld>
                    <a:r>
                      <a:rPr lang="ru-RU" sz="500"/>
                      <a:t>жобаларды іске асыру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93-4BF4-B4E1-C5F0111B370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'3'!$A$43:$A$44</c:f>
              <c:strCache>
                <c:ptCount val="2"/>
                <c:pt idx="0">
                  <c:v>Түркістан облысы</c:v>
                </c:pt>
                <c:pt idx="1">
                  <c:v>Өзге де өңірлер</c:v>
                </c:pt>
              </c:strCache>
            </c:strRef>
          </c:cat>
          <c:val>
            <c:numRef>
              <c:f>'3'!$B$43:$B$44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93-4BF4-B4E1-C5F0111B3701}"/>
            </c:ext>
          </c:extLst>
        </c:ser>
        <c:firstSliceAng val="0"/>
        <c:holeSize val="33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k-KZ"/>
  <c:chart>
    <c:autoTitleDeleted val="1"/>
    <c:plotArea>
      <c:layout>
        <c:manualLayout>
          <c:layoutTarget val="inner"/>
          <c:xMode val="edge"/>
          <c:yMode val="edge"/>
          <c:x val="0.3380519840789995"/>
          <c:y val="5.1054287482051507E-2"/>
          <c:w val="0.61893110078930968"/>
          <c:h val="0.89789142503589725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'6'!$A$5:$A$25</c:f>
              <c:strCache>
                <c:ptCount val="21"/>
                <c:pt idx="0">
                  <c:v>Ұлытау</c:v>
                </c:pt>
                <c:pt idx="1">
                  <c:v>Абай</c:v>
                </c:pt>
                <c:pt idx="2">
                  <c:v>ҚР ҚМ МКК *</c:v>
                </c:pt>
                <c:pt idx="3">
                  <c:v>СҚО</c:v>
                </c:pt>
                <c:pt idx="4">
                  <c:v>Жамбыл</c:v>
                </c:pt>
                <c:pt idx="5">
                  <c:v>Қызылорда</c:v>
                </c:pt>
                <c:pt idx="6">
                  <c:v>Жетісу</c:v>
                </c:pt>
                <c:pt idx="7">
                  <c:v>Ақмола</c:v>
                </c:pt>
                <c:pt idx="8">
                  <c:v>Қостанай</c:v>
                </c:pt>
                <c:pt idx="9">
                  <c:v>Шымкент қаласы</c:v>
                </c:pt>
                <c:pt idx="10">
                  <c:v>Түркістан</c:v>
                </c:pt>
                <c:pt idx="11">
                  <c:v>ШҚО</c:v>
                </c:pt>
                <c:pt idx="12">
                  <c:v>БҚО</c:v>
                </c:pt>
                <c:pt idx="13">
                  <c:v>Ақтөбе</c:v>
                </c:pt>
                <c:pt idx="14">
                  <c:v>Маңғыстау</c:v>
                </c:pt>
                <c:pt idx="15">
                  <c:v>Павлодар</c:v>
                </c:pt>
                <c:pt idx="16">
                  <c:v>Қарағанды</c:v>
                </c:pt>
                <c:pt idx="17">
                  <c:v>Алматы</c:v>
                </c:pt>
                <c:pt idx="18">
                  <c:v>Астана қаласы</c:v>
                </c:pt>
                <c:pt idx="19">
                  <c:v>Атырау</c:v>
                </c:pt>
                <c:pt idx="20">
                  <c:v>Алматы қаласы</c:v>
                </c:pt>
              </c:strCache>
            </c:strRef>
          </c:cat>
          <c:val>
            <c:numRef>
              <c:f>'6'!$B$5:$B$25</c:f>
              <c:numCache>
                <c:formatCode>_-* #,##0.0_-;\-* #,##0.0_-;_-* "-"??_-;_-@_-</c:formatCode>
                <c:ptCount val="21"/>
                <c:pt idx="0">
                  <c:v>16.360085000000005</c:v>
                </c:pt>
                <c:pt idx="1">
                  <c:v>67.724189999999993</c:v>
                </c:pt>
                <c:pt idx="2">
                  <c:v>135.12180000000001</c:v>
                </c:pt>
                <c:pt idx="3">
                  <c:v>153.24998099999993</c:v>
                </c:pt>
                <c:pt idx="4">
                  <c:v>183.24655599999991</c:v>
                </c:pt>
                <c:pt idx="5">
                  <c:v>206.84633800000006</c:v>
                </c:pt>
                <c:pt idx="6">
                  <c:v>315.94678199999993</c:v>
                </c:pt>
                <c:pt idx="7">
                  <c:v>329.372996</c:v>
                </c:pt>
                <c:pt idx="8">
                  <c:v>399.11703199999999</c:v>
                </c:pt>
                <c:pt idx="9">
                  <c:v>441.58463999999987</c:v>
                </c:pt>
                <c:pt idx="10">
                  <c:v>477.71850299999988</c:v>
                </c:pt>
                <c:pt idx="11">
                  <c:v>511.569594</c:v>
                </c:pt>
                <c:pt idx="12">
                  <c:v>521.19200799999999</c:v>
                </c:pt>
                <c:pt idx="13">
                  <c:v>540.27847500000041</c:v>
                </c:pt>
                <c:pt idx="14">
                  <c:v>553.05361199999982</c:v>
                </c:pt>
                <c:pt idx="15">
                  <c:v>591.25779799999998</c:v>
                </c:pt>
                <c:pt idx="16">
                  <c:v>812.68391899999995</c:v>
                </c:pt>
                <c:pt idx="17">
                  <c:v>930.08254899999997</c:v>
                </c:pt>
                <c:pt idx="18">
                  <c:v>2100.755736000001</c:v>
                </c:pt>
                <c:pt idx="19">
                  <c:v>2347.9537880000007</c:v>
                </c:pt>
                <c:pt idx="20">
                  <c:v>4141.1639030000015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38-4219-BDEC-CE3F534C543D}"/>
            </c:ext>
          </c:extLst>
        </c:ser>
        <c:gapWidth val="50"/>
        <c:axId val="71964160"/>
        <c:axId val="71965696"/>
      </c:barChart>
      <c:catAx>
        <c:axId val="719641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1965696"/>
        <c:crosses val="autoZero"/>
        <c:auto val="1"/>
        <c:lblAlgn val="ctr"/>
        <c:lblOffset val="100"/>
        <c:tickLblSkip val="1"/>
      </c:catAx>
      <c:valAx>
        <c:axId val="7196569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tickLblPos val="nextTo"/>
        <c:crossAx val="719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>
        <c:manualLayout>
          <c:layoutTarget val="inner"/>
          <c:xMode val="edge"/>
          <c:yMode val="edge"/>
          <c:x val="0.26526162625921385"/>
          <c:y val="4.8501555382735255E-2"/>
          <c:w val="0.70070218955263452"/>
          <c:h val="0.8285905732696367"/>
        </c:manualLayout>
      </c:layout>
      <c:barChart>
        <c:barDir val="bar"/>
        <c:grouping val="clustered"/>
        <c:ser>
          <c:idx val="0"/>
          <c:order val="0"/>
          <c:tx>
            <c:strRef>
              <c:f>'6'!$B$31</c:f>
              <c:strCache>
                <c:ptCount val="1"/>
                <c:pt idx="0">
                  <c:v>VDS, млрд тг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'6'!$A$32:$A$51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СҚО</c:v>
                </c:pt>
                <c:pt idx="3">
                  <c:v>Абай</c:v>
                </c:pt>
                <c:pt idx="4">
                  <c:v>Қызылорда</c:v>
                </c:pt>
                <c:pt idx="5">
                  <c:v>Жамбыл</c:v>
                </c:pt>
                <c:pt idx="6">
                  <c:v>Ақмола</c:v>
                </c:pt>
                <c:pt idx="7">
                  <c:v>Шымкент қаласы</c:v>
                </c:pt>
                <c:pt idx="8">
                  <c:v>Түркістан</c:v>
                </c:pt>
                <c:pt idx="9">
                  <c:v>Алматы</c:v>
                </c:pt>
                <c:pt idx="10">
                  <c:v>Павлодар</c:v>
                </c:pt>
                <c:pt idx="11">
                  <c:v>Қостанай</c:v>
                </c:pt>
                <c:pt idx="12">
                  <c:v>ШҚО</c:v>
                </c:pt>
                <c:pt idx="13">
                  <c:v>БҚО</c:v>
                </c:pt>
                <c:pt idx="14">
                  <c:v>Ақтөбе</c:v>
                </c:pt>
                <c:pt idx="15">
                  <c:v>Маңғыстау</c:v>
                </c:pt>
                <c:pt idx="16">
                  <c:v>Қарағанды</c:v>
                </c:pt>
                <c:pt idx="17">
                  <c:v>Астана қаласы</c:v>
                </c:pt>
                <c:pt idx="18">
                  <c:v>Атырау</c:v>
                </c:pt>
                <c:pt idx="19">
                  <c:v>Алматы қаласы</c:v>
                </c:pt>
              </c:strCache>
            </c:strRef>
          </c:cat>
          <c:val>
            <c:numRef>
              <c:f>'6'!$B$32:$B$51</c:f>
              <c:numCache>
                <c:formatCode>#,##0</c:formatCode>
                <c:ptCount val="20"/>
                <c:pt idx="0">
                  <c:v>374.38514632435141</c:v>
                </c:pt>
                <c:pt idx="1">
                  <c:v>58.228933515091342</c:v>
                </c:pt>
                <c:pt idx="2">
                  <c:v>520.57634927437937</c:v>
                </c:pt>
                <c:pt idx="3">
                  <c:v>248.3549543677052</c:v>
                </c:pt>
                <c:pt idx="4">
                  <c:v>279.45637310833013</c:v>
                </c:pt>
                <c:pt idx="5">
                  <c:v>378.65533840897348</c:v>
                </c:pt>
                <c:pt idx="6">
                  <c:v>597.81376046918433</c:v>
                </c:pt>
                <c:pt idx="7">
                  <c:v>857.87296726370244</c:v>
                </c:pt>
                <c:pt idx="8">
                  <c:v>527.94106795997607</c:v>
                </c:pt>
                <c:pt idx="9">
                  <c:v>1155.8649422104827</c:v>
                </c:pt>
                <c:pt idx="10">
                  <c:v>464.92517892972899</c:v>
                </c:pt>
                <c:pt idx="11">
                  <c:v>826.3143302853706</c:v>
                </c:pt>
                <c:pt idx="12">
                  <c:v>564.32507779764194</c:v>
                </c:pt>
                <c:pt idx="13">
                  <c:v>930.72575892989153</c:v>
                </c:pt>
                <c:pt idx="14">
                  <c:v>729.08703097657849</c:v>
                </c:pt>
                <c:pt idx="15">
                  <c:v>975.1590569924972</c:v>
                </c:pt>
                <c:pt idx="16">
                  <c:v>871.3052419611206</c:v>
                </c:pt>
                <c:pt idx="17">
                  <c:v>4655.4871335331163</c:v>
                </c:pt>
                <c:pt idx="18">
                  <c:v>2043.1763523383554</c:v>
                </c:pt>
                <c:pt idx="19">
                  <c:v>6525.8355619136237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06-4DF1-8BF8-6A084C05AE38}"/>
            </c:ext>
          </c:extLst>
        </c:ser>
        <c:ser>
          <c:idx val="1"/>
          <c:order val="1"/>
          <c:tx>
            <c:strRef>
              <c:f>'6'!$C$31</c:f>
              <c:strCache>
                <c:ptCount val="1"/>
                <c:pt idx="0">
                  <c:v>ЖӨӨ, млрд тг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'6'!$A$32:$A$51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СҚО</c:v>
                </c:pt>
                <c:pt idx="3">
                  <c:v>Абай</c:v>
                </c:pt>
                <c:pt idx="4">
                  <c:v>Қызылорда</c:v>
                </c:pt>
                <c:pt idx="5">
                  <c:v>Жамбыл</c:v>
                </c:pt>
                <c:pt idx="6">
                  <c:v>Ақмола</c:v>
                </c:pt>
                <c:pt idx="7">
                  <c:v>Шымкент қаласы</c:v>
                </c:pt>
                <c:pt idx="8">
                  <c:v>Түркістан</c:v>
                </c:pt>
                <c:pt idx="9">
                  <c:v>Алматы</c:v>
                </c:pt>
                <c:pt idx="10">
                  <c:v>Павлодар</c:v>
                </c:pt>
                <c:pt idx="11">
                  <c:v>Қостанай</c:v>
                </c:pt>
                <c:pt idx="12">
                  <c:v>ШҚО</c:v>
                </c:pt>
                <c:pt idx="13">
                  <c:v>БҚО</c:v>
                </c:pt>
                <c:pt idx="14">
                  <c:v>Ақтөбе</c:v>
                </c:pt>
                <c:pt idx="15">
                  <c:v>Маңғыстау</c:v>
                </c:pt>
                <c:pt idx="16">
                  <c:v>Қарағанды</c:v>
                </c:pt>
                <c:pt idx="17">
                  <c:v>Астана қаласы</c:v>
                </c:pt>
                <c:pt idx="18">
                  <c:v>Атырау</c:v>
                </c:pt>
                <c:pt idx="19">
                  <c:v>Алматы қаласы</c:v>
                </c:pt>
              </c:strCache>
            </c:strRef>
          </c:cat>
          <c:val>
            <c:numRef>
              <c:f>'6'!$C$32:$C$51</c:f>
              <c:numCache>
                <c:formatCode>#,##0</c:formatCode>
                <c:ptCount val="20"/>
                <c:pt idx="0">
                  <c:v>913.94439999999997</c:v>
                </c:pt>
                <c:pt idx="1">
                  <c:v>1169.7184999999999</c:v>
                </c:pt>
                <c:pt idx="2">
                  <c:v>1434.7628</c:v>
                </c:pt>
                <c:pt idx="3">
                  <c:v>1448.2818</c:v>
                </c:pt>
                <c:pt idx="4">
                  <c:v>1655.4631999999999</c:v>
                </c:pt>
                <c:pt idx="5">
                  <c:v>1664.2701999999999</c:v>
                </c:pt>
                <c:pt idx="6">
                  <c:v>2108.2930999999999</c:v>
                </c:pt>
                <c:pt idx="7">
                  <c:v>2109.2152999999998</c:v>
                </c:pt>
                <c:pt idx="8">
                  <c:v>2236.8188999999998</c:v>
                </c:pt>
                <c:pt idx="9">
                  <c:v>2538.5377999999996</c:v>
                </c:pt>
                <c:pt idx="10">
                  <c:v>2571.8784999999998</c:v>
                </c:pt>
                <c:pt idx="11">
                  <c:v>2588.9009999999998</c:v>
                </c:pt>
                <c:pt idx="12">
                  <c:v>2706.3638999999998</c:v>
                </c:pt>
                <c:pt idx="13">
                  <c:v>2876.0769</c:v>
                </c:pt>
                <c:pt idx="14">
                  <c:v>3009.4569999999999</c:v>
                </c:pt>
                <c:pt idx="15">
                  <c:v>3203.2192</c:v>
                </c:pt>
                <c:pt idx="16">
                  <c:v>4753.4085000000005</c:v>
                </c:pt>
                <c:pt idx="17">
                  <c:v>6147.5864000000001</c:v>
                </c:pt>
                <c:pt idx="18">
                  <c:v>9010.3680999999924</c:v>
                </c:pt>
                <c:pt idx="19">
                  <c:v>11341.232400000006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06-4DF1-8BF8-6A084C05AE38}"/>
            </c:ext>
          </c:extLst>
        </c:ser>
        <c:gapWidth val="40"/>
        <c:axId val="72003584"/>
        <c:axId val="72005120"/>
      </c:barChart>
      <c:catAx>
        <c:axId val="720035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2005120"/>
        <c:crosses val="autoZero"/>
        <c:auto val="1"/>
        <c:lblAlgn val="ctr"/>
        <c:lblOffset val="100"/>
        <c:tickLblSkip val="1"/>
      </c:catAx>
      <c:valAx>
        <c:axId val="72005120"/>
        <c:scaling>
          <c:orientation val="minMax"/>
        </c:scaling>
        <c:delete val="1"/>
        <c:axPos val="b"/>
        <c:numFmt formatCode="#,##0" sourceLinked="1"/>
        <c:majorTickMark val="none"/>
        <c:tickLblPos val="nextTo"/>
        <c:crossAx val="720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k-KZ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k-K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Лист1!$A$59:$A$78</c:f>
              <c:strCache>
                <c:ptCount val="20"/>
                <c:pt idx="0">
                  <c:v>Түркістан</c:v>
                </c:pt>
                <c:pt idx="1">
                  <c:v>Жетісу</c:v>
                </c:pt>
                <c:pt idx="2">
                  <c:v>Жамбыл</c:v>
                </c:pt>
                <c:pt idx="3">
                  <c:v>Алматы</c:v>
                </c:pt>
                <c:pt idx="4">
                  <c:v>Шымкент қаласы</c:v>
                </c:pt>
                <c:pt idx="5">
                  <c:v>Қызылорда</c:v>
                </c:pt>
                <c:pt idx="6">
                  <c:v>Абай</c:v>
                </c:pt>
                <c:pt idx="7">
                  <c:v>Ақмола</c:v>
                </c:pt>
                <c:pt idx="8">
                  <c:v>СҚО</c:v>
                </c:pt>
                <c:pt idx="9">
                  <c:v>Қостанай</c:v>
                </c:pt>
                <c:pt idx="10">
                  <c:v>Ақтөбе</c:v>
                </c:pt>
                <c:pt idx="11">
                  <c:v>Павлодар</c:v>
                </c:pt>
                <c:pt idx="12">
                  <c:v>ШҚО</c:v>
                </c:pt>
                <c:pt idx="13">
                  <c:v>Маңғыстау</c:v>
                </c:pt>
                <c:pt idx="14">
                  <c:v>БҚО</c:v>
                </c:pt>
                <c:pt idx="15">
                  <c:v>Қарағанды</c:v>
                </c:pt>
                <c:pt idx="16">
                  <c:v>Астана қаласы</c:v>
                </c:pt>
                <c:pt idx="17">
                  <c:v>Алматы қаласы</c:v>
                </c:pt>
                <c:pt idx="18">
                  <c:v>Ұлытау</c:v>
                </c:pt>
                <c:pt idx="19">
                  <c:v>Атырау</c:v>
                </c:pt>
              </c:strCache>
            </c:strRef>
          </c:cat>
          <c:val>
            <c:numRef>
              <c:f>Лист1!$B$59:$B$78</c:f>
              <c:numCache>
                <c:formatCode>_-* #,##0_-;\-* #,##0_-;_-* "-"??_-;_-@_-</c:formatCode>
                <c:ptCount val="20"/>
                <c:pt idx="0">
                  <c:v>1055.56979665069</c:v>
                </c:pt>
                <c:pt idx="1">
                  <c:v>1308.110924249472</c:v>
                </c:pt>
                <c:pt idx="2">
                  <c:v>1366.4463793818331</c:v>
                </c:pt>
                <c:pt idx="3">
                  <c:v>1685.6339775190168</c:v>
                </c:pt>
                <c:pt idx="4">
                  <c:v>1769.6585302006829</c:v>
                </c:pt>
                <c:pt idx="5">
                  <c:v>1986.0847406995053</c:v>
                </c:pt>
                <c:pt idx="6">
                  <c:v>2373.4970640244251</c:v>
                </c:pt>
                <c:pt idx="7">
                  <c:v>2675.597325282276</c:v>
                </c:pt>
                <c:pt idx="8">
                  <c:v>2686.7009722409489</c:v>
                </c:pt>
                <c:pt idx="9">
                  <c:v>3111.248512816815</c:v>
                </c:pt>
                <c:pt idx="10">
                  <c:v>3242.3029891670294</c:v>
                </c:pt>
                <c:pt idx="11">
                  <c:v>3406.899296995774</c:v>
                </c:pt>
                <c:pt idx="12">
                  <c:v>3706.4745018981839</c:v>
                </c:pt>
                <c:pt idx="13">
                  <c:v>4176.5358117023661</c:v>
                </c:pt>
                <c:pt idx="14">
                  <c:v>4179.7914810686398</c:v>
                </c:pt>
                <c:pt idx="15">
                  <c:v>4188.9367113371791</c:v>
                </c:pt>
                <c:pt idx="16">
                  <c:v>4538.8567188532506</c:v>
                </c:pt>
                <c:pt idx="17">
                  <c:v>5246.4535468694703</c:v>
                </c:pt>
                <c:pt idx="18">
                  <c:v>5283.4007091397725</c:v>
                </c:pt>
                <c:pt idx="19">
                  <c:v>13001.223738889534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F2-4CAF-A3D6-3D839BC0EDD0}"/>
            </c:ext>
          </c:extLst>
        </c:ser>
        <c:gapWidth val="50"/>
        <c:axId val="71923200"/>
        <c:axId val="71924736"/>
      </c:barChart>
      <c:catAx>
        <c:axId val="71923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1924736"/>
        <c:crosses val="autoZero"/>
        <c:auto val="1"/>
        <c:lblAlgn val="ctr"/>
        <c:lblOffset val="100"/>
        <c:tickLblSkip val="1"/>
      </c:catAx>
      <c:valAx>
        <c:axId val="7192473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tickLblPos val="nextTo"/>
        <c:crossAx val="719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kk-K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'5'!$A$4</c:f>
              <c:strCache>
                <c:ptCount val="1"/>
                <c:pt idx="0">
                  <c:v>Жұмыс күші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'5'!$B$3:$D$3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'5'!$B$4:$D$4</c:f>
              <c:numCache>
                <c:formatCode>###\ ###\ ###\ ###\ ##0</c:formatCode>
                <c:ptCount val="3"/>
                <c:pt idx="0">
                  <c:v>821824</c:v>
                </c:pt>
                <c:pt idx="1">
                  <c:v>819394</c:v>
                </c:pt>
                <c:pt idx="2">
                  <c:v>819720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F-44D8-B74C-B97DF2606864}"/>
            </c:ext>
          </c:extLst>
        </c:ser>
        <c:ser>
          <c:idx val="1"/>
          <c:order val="1"/>
          <c:tx>
            <c:strRef>
              <c:f>'5'!$A$5</c:f>
              <c:strCache>
                <c:ptCount val="1"/>
                <c:pt idx="0">
                  <c:v>Жұмыс істемейтін күш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'5'!$B$3:$D$3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'5'!$B$5:$D$5</c:f>
              <c:numCache>
                <c:formatCode>###\ ###\ ###\ ###\ ##0</c:formatCode>
                <c:ptCount val="3"/>
                <c:pt idx="0">
                  <c:v>433675</c:v>
                </c:pt>
                <c:pt idx="1">
                  <c:v>446272</c:v>
                </c:pt>
                <c:pt idx="2">
                  <c:v>448365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F-44D8-B74C-B97DF2606864}"/>
            </c:ext>
          </c:extLst>
        </c:ser>
        <c:gapWidth val="219"/>
        <c:overlap val="-27"/>
        <c:axId val="73368320"/>
        <c:axId val="73369856"/>
      </c:barChart>
      <c:catAx>
        <c:axId val="73368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369856"/>
        <c:crosses val="autoZero"/>
        <c:auto val="1"/>
        <c:lblAlgn val="ctr"/>
        <c:lblOffset val="100"/>
      </c:catAx>
      <c:valAx>
        <c:axId val="73369856"/>
        <c:scaling>
          <c:orientation val="minMax"/>
        </c:scaling>
        <c:delete val="1"/>
        <c:axPos val="l"/>
        <c:numFmt formatCode="###\ ###\ ###\ ###\ ##0" sourceLinked="1"/>
        <c:majorTickMark val="none"/>
        <c:tickLblPos val="nextTo"/>
        <c:crossAx val="733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k-K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k-K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'5'!$A$26</c:f>
              <c:strCache>
                <c:ptCount val="1"/>
                <c:pt idx="0">
                  <c:v>Жұмыспен қамтылғандар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'5'!$B$25:$D$25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'5'!$B$26:$D$26</c:f>
              <c:numCache>
                <c:formatCode>###\ ###\ ###\ ###\ ##0</c:formatCode>
                <c:ptCount val="3"/>
                <c:pt idx="0">
                  <c:v>779364</c:v>
                </c:pt>
                <c:pt idx="1">
                  <c:v>777623</c:v>
                </c:pt>
                <c:pt idx="2">
                  <c:v>776320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1-46B0-B866-674F3836E995}"/>
            </c:ext>
          </c:extLst>
        </c:ser>
        <c:ser>
          <c:idx val="1"/>
          <c:order val="1"/>
          <c:tx>
            <c:strRef>
              <c:f>'5'!$A$27</c:f>
              <c:strCache>
                <c:ptCount val="1"/>
                <c:pt idx="0">
                  <c:v>Жұмыссыздар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k-K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'5'!$B$25:$D$25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 3 ш.м.</c:v>
                </c:pt>
              </c:strCache>
            </c:strRef>
          </c:cat>
          <c:val>
            <c:numRef>
              <c:f>'5'!$B$27:$D$27</c:f>
              <c:numCache>
                <c:formatCode>###\ ###\ ###\ ###\ ##0</c:formatCode>
                <c:ptCount val="3"/>
                <c:pt idx="0">
                  <c:v>42460</c:v>
                </c:pt>
                <c:pt idx="1">
                  <c:v>41771</c:v>
                </c:pt>
                <c:pt idx="2">
                  <c:v>43400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1-46B0-B866-674F3836E995}"/>
            </c:ext>
          </c:extLst>
        </c:ser>
        <c:gapWidth val="219"/>
        <c:overlap val="-27"/>
        <c:axId val="73481216"/>
        <c:axId val="73503488"/>
      </c:barChart>
      <c:catAx>
        <c:axId val="73481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k-KZ"/>
          </a:p>
        </c:txPr>
        <c:crossAx val="73503488"/>
        <c:crosses val="autoZero"/>
        <c:auto val="1"/>
        <c:lblAlgn val="ctr"/>
        <c:lblOffset val="100"/>
      </c:catAx>
      <c:valAx>
        <c:axId val="73503488"/>
        <c:scaling>
          <c:orientation val="minMax"/>
        </c:scaling>
        <c:delete val="1"/>
        <c:axPos val="l"/>
        <c:numFmt formatCode="###\ ###\ ###\ ###\ ##0" sourceLinked="1"/>
        <c:majorTickMark val="none"/>
        <c:tickLblPos val="nextTo"/>
        <c:crossAx val="734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k-K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k-K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0.00396</cdr:y>
    </cdr:from>
    <cdr:to>
      <cdr:x>0.94742</cdr:x>
      <cdr:y>0.97503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6668" y="10830"/>
          <a:ext cx="3342857" cy="265714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152381" cy="185714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5EFD-A3D0-4702-9C69-F1A408F73A7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32F63-13CF-4B74-AB1E-5F005B9FB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71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6A41-AFF7-4FEF-A843-9078EF49926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Мәтін үлгісі</a:t>
            </a:r>
          </a:p>
          <a:p>
            <a:pPr lvl="1"/>
            <a:r>
              <a:rPr lang="ru-RU"/>
              <a:t>Екінші деңгей</a:t>
            </a:r>
          </a:p>
          <a:p>
            <a:pPr lvl="2"/>
            <a:r>
              <a:rPr lang="ru-RU"/>
              <a:t>Үшінші деңгей</a:t>
            </a:r>
          </a:p>
          <a:p>
            <a:pPr lvl="3"/>
            <a:r>
              <a:rPr lang="ru-RU"/>
              <a:t>Төртінші деңгей</a:t>
            </a:r>
          </a:p>
          <a:p>
            <a:pPr lvl="4"/>
            <a:r>
              <a:rPr lang="ru-RU"/>
              <a:t>Бесінші деңгей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74CE-62FB-4BD5-9922-6BB74986E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29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69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136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96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70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40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64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44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85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48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Кіші тақырып үлгісі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313F4DEB-A0CC-48CA-9175-FC2964662607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A62-9D38-4A96-AA43-F951AB3FC3B6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1466-7E37-4D3F-A09E-1BF04A30F8FA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FB5F-9144-4EE9-BFF0-9C44DCB64484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Мәтін үлгісі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816298AB-758B-4E15-A815-FE60C7CE9CB6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558D-431F-487C-B141-968E9E63D316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Мәтін үлгісі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Мәтін үлгісі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CD50-1FE3-4D89-8166-57951E8D2D47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DE68-445E-44CC-88F6-BAF8DFD37493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3C-BAF0-451E-A64E-867C7E6C4C62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Мәтін үлгісі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4898-0F00-4443-ADB9-D0E77A6EC511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/>
              <a:t>Мәтін үлгісі</a:t>
            </a:r>
          </a:p>
          <a:p>
            <a:pPr lvl="1" eaLnBrk="1" latinLnBrk="0" hangingPunct="1"/>
            <a:r>
              <a:rPr lang="ru-RU"/>
              <a:t>Екінші деңгей</a:t>
            </a:r>
          </a:p>
          <a:p>
            <a:pPr lvl="2" eaLnBrk="1" latinLnBrk="0" hangingPunct="1"/>
            <a:r>
              <a:rPr lang="ru-RU"/>
              <a:t>Үшінші деңгей</a:t>
            </a:r>
          </a:p>
          <a:p>
            <a:pPr lvl="3" eaLnBrk="1" latinLnBrk="0" hangingPunct="1"/>
            <a:r>
              <a:rPr lang="ru-RU"/>
              <a:t>Төртінші деңгей</a:t>
            </a:r>
          </a:p>
          <a:p>
            <a:pPr lvl="4" eaLnBrk="1" latinLnBrk="0" hangingPunct="1"/>
            <a:r>
              <a:rPr lang="ru-RU"/>
              <a:t>Бесінші деңгей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Суретті кірістіру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Мәтін үлгісі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3EC8-ADD2-44EE-80D0-457037122EBD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Тақырып үлгісі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Мәтін үлгісі</a:t>
            </a:r>
          </a:p>
          <a:p>
            <a:pPr lvl="1" eaLnBrk="1" latinLnBrk="0" hangingPunct="1"/>
            <a:r>
              <a:rPr kumimoji="0" lang="ru-RU"/>
              <a:t>Екінші деңгей</a:t>
            </a:r>
          </a:p>
          <a:p>
            <a:pPr lvl="2" eaLnBrk="1" latinLnBrk="0" hangingPunct="1"/>
            <a:r>
              <a:rPr kumimoji="0" lang="ru-RU"/>
              <a:t>Үшінші деңгей</a:t>
            </a:r>
          </a:p>
          <a:p>
            <a:pPr lvl="3" eaLnBrk="1" latinLnBrk="0" hangingPunct="1"/>
            <a:r>
              <a:rPr kumimoji="0" lang="ru-RU"/>
              <a:t>Төртінші деңгей</a:t>
            </a:r>
          </a:p>
          <a:p>
            <a:pPr lvl="4" eaLnBrk="1" latinLnBrk="0" hangingPunct="1"/>
            <a:r>
              <a:rPr kumimoji="0" lang="ru-RU"/>
              <a:t>Бесінші деңгей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87D316-F97E-4390-AD10-AF3C18805A63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9900C6-6639-4AE9-927A-EA6F8006A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hyperlink" Target="https://www.stat.gov.k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gd.gov.kz/" TargetMode="External"/><Relationship Id="rId5" Type="http://schemas.openxmlformats.org/officeDocument/2006/relationships/hyperlink" Target="https://www.stat.gov.kz/" TargetMode="Externa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.gov.kz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hyperlink" Target="https://kgd.gov.k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.u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d.gov.k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kz/memleket/entities/turkestan-ekonomika/documents/details/387510?lang=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gd.gov.kz/ru/exp_trade_fil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kz/memleket/entities/turkestan-ekonomika/documents/details/387510?lang=ru" TargetMode="External"/><Relationship Id="rId5" Type="http://schemas.openxmlformats.org/officeDocument/2006/relationships/hyperlink" Target="https://stat.uz/ru/ofitsialnaya-statistika/merchandise-trade" TargetMode="External"/><Relationship Id="rId4" Type="http://schemas.openxmlformats.org/officeDocument/2006/relationships/hyperlink" Target="https://stat.gov.k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damu.kz/" TargetMode="External"/><Relationship Id="rId7" Type="http://schemas.openxmlformats.org/officeDocument/2006/relationships/hyperlink" Target="http://facebook.com/damu.fund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twitter.com/FundDamu" TargetMode="External"/><Relationship Id="rId5" Type="http://schemas.openxmlformats.org/officeDocument/2006/relationships/hyperlink" Target="http://www.youtube.com/FundDamu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business.gov.kz/" TargetMode="External"/><Relationship Id="rId9" Type="http://schemas.openxmlformats.org/officeDocument/2006/relationships/hyperlink" Target="http://vk.com/damu.fun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.gov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.gov.k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.gov.kz/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2712338"/>
            <a:ext cx="633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Түркістан облысы</a:t>
            </a:r>
            <a:r>
              <a:rPr lang="kk-KZ" sz="2000" b="1" dirty="0" smtClean="0"/>
              <a:t>ның</a:t>
            </a:r>
            <a:endParaRPr lang="ru-RU" sz="2000" b="1" dirty="0"/>
          </a:p>
          <a:p>
            <a:r>
              <a:rPr lang="ru-RU" sz="2000" b="1" dirty="0" smtClean="0"/>
              <a:t>даму </a:t>
            </a:r>
            <a:r>
              <a:rPr lang="ru-RU" sz="2000" b="1" dirty="0" err="1" smtClean="0"/>
              <a:t>перспективалары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r>
              <a:rPr lang="ru-RU" sz="2000" dirty="0"/>
              <a:t>«Даму» қорының ұсыныстары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4380992" y="1332443"/>
            <a:ext cx="2520279" cy="79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3" y="4587974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2023 жыл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84" y="1330091"/>
            <a:ext cx="3046130" cy="79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230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6635080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2.5 Түркістан облысының 2022/23 оқу жылының басындағы білім беру саласының статистикасы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10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83868" y="915566"/>
            <a:ext cx="2376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Білім алушылардың саны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884226"/>
            <a:ext cx="2199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/>
              <a:t>Білім</a:t>
            </a:r>
            <a:r>
              <a:rPr lang="ru-RU" sz="1050" b="1" dirty="0"/>
              <a:t> </a:t>
            </a:r>
            <a:r>
              <a:rPr lang="ru-RU" sz="1050" b="1" dirty="0" err="1" smtClean="0"/>
              <a:t>алушылардың бітіруң</a:t>
            </a:r>
            <a:endParaRPr lang="ru-RU" sz="10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1138142"/>
            <a:ext cx="2736304" cy="1577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Түркістан облысында 49 орта-арнайы оқу орны: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26 мемлекеттік, 23 жеке меншік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Оқу жылының басында 34,9 мың студент: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медицина мамандығы бойынша 28%, инженерлік салалар бойынша 25%, білім беру саласында 14%, АТ, байланыс және телеком бойынша 9%.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2022 жылы 10,3 мың түлек</a:t>
            </a:r>
            <a:r>
              <a:rPr lang="ru-RU" sz="1000" dirty="0">
                <a:solidFill>
                  <a:schemeClr val="tx1"/>
                </a:solidFill>
              </a:rPr>
              <a:t>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Медицина мамандығы бойынша 26%, білім беру 16%, өндіріс 13%. және жөндеу, 11% - </a:t>
            </a:r>
            <a:r>
              <a:rPr lang="ru-RU" sz="800" i="1" dirty="0" smtClean="0">
                <a:solidFill>
                  <a:schemeClr val="tx1"/>
                </a:solidFill>
              </a:rPr>
              <a:t>А/Ш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884226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Орта-арнайы білім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9872" y="2859782"/>
            <a:ext cx="2376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Білім алушылардың саны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6216" y="2859782"/>
            <a:ext cx="2199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/>
              <a:t>Білім</a:t>
            </a:r>
            <a:r>
              <a:rPr lang="ru-RU" sz="1050" b="1" dirty="0"/>
              <a:t> </a:t>
            </a:r>
            <a:r>
              <a:rPr lang="ru-RU" sz="1050" b="1" dirty="0" err="1" smtClean="0"/>
              <a:t>алушылардың бітіруі</a:t>
            </a:r>
            <a:endParaRPr lang="ru-RU" sz="105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3113698"/>
            <a:ext cx="2736304" cy="1546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Түркістан облысында 3 жоғары оқу орны бар: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3 жеке меншік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Оқу жылының басында 10 мың студент: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46% -</a:t>
            </a:r>
            <a:r>
              <a:rPr lang="ru-RU" sz="800" i="1" dirty="0" err="1">
                <a:solidFill>
                  <a:schemeClr val="tx1"/>
                </a:solidFill>
              </a:rPr>
              <a:t> пед</a:t>
            </a:r>
            <a:r>
              <a:rPr lang="ru-RU" sz="800" i="1" dirty="0">
                <a:solidFill>
                  <a:schemeClr val="tx1"/>
                </a:solidFill>
              </a:rPr>
              <a:t>. ғылым, 21% медицина, 10% өнер, 7% жаратылыстану ғылымдары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2022 жылы 2,5 мың түлек</a:t>
            </a:r>
            <a:r>
              <a:rPr lang="ru-RU" sz="1000" dirty="0">
                <a:solidFill>
                  <a:schemeClr val="tx1"/>
                </a:solidFill>
              </a:rPr>
              <a:t>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 err="1">
                <a:solidFill>
                  <a:schemeClr val="tx1"/>
                </a:solidFill>
              </a:rPr>
              <a:t>37% - білімі, 20% - медицина, 12% - пед</a:t>
            </a:r>
            <a:r>
              <a:rPr lang="ru-RU" sz="800" i="1" dirty="0">
                <a:solidFill>
                  <a:schemeClr val="tx1"/>
                </a:solidFill>
              </a:rPr>
              <a:t>. </a:t>
            </a:r>
            <a:r>
              <a:rPr lang="ru-RU" sz="800" i="1" dirty="0" err="1">
                <a:solidFill>
                  <a:schemeClr val="tx1"/>
                </a:solidFill>
              </a:rPr>
              <a:t>және 8% -гум</a:t>
            </a:r>
            <a:r>
              <a:rPr lang="ru-RU" sz="800" i="1" dirty="0">
                <a:solidFill>
                  <a:schemeClr val="tx1"/>
                </a:solidFill>
              </a:rPr>
              <a:t>. ғылымдар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520" y="2859782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Жоғары білім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153636"/>
              </p:ext>
            </p:extLst>
          </p:nvPr>
        </p:nvGraphicFramePr>
        <p:xfrm>
          <a:off x="3104964" y="3003799"/>
          <a:ext cx="2835188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22585906"/>
              </p:ext>
            </p:extLst>
          </p:nvPr>
        </p:nvGraphicFramePr>
        <p:xfrm>
          <a:off x="5940152" y="3003798"/>
          <a:ext cx="2934072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8191119"/>
              </p:ext>
            </p:extLst>
          </p:nvPr>
        </p:nvGraphicFramePr>
        <p:xfrm>
          <a:off x="3059832" y="1059582"/>
          <a:ext cx="2898231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2982718"/>
              </p:ext>
            </p:extLst>
          </p:nvPr>
        </p:nvGraphicFramePr>
        <p:xfrm>
          <a:off x="5868144" y="1059582"/>
          <a:ext cx="30963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E6BADD-D63A-042C-EC2D-18CB92A17D17}"/>
              </a:ext>
            </a:extLst>
          </p:cNvPr>
          <p:cNvSpPr txBox="1"/>
          <p:nvPr/>
        </p:nvSpPr>
        <p:spPr>
          <a:xfrm>
            <a:off x="539552" y="480399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en-US" sz="800" i="1" dirty="0" smtClean="0">
                <a:hlinkClick r:id="rId7"/>
              </a:rPr>
              <a:t>(https</a:t>
            </a:r>
            <a:r>
              <a:rPr lang="en-US" sz="800" i="1" dirty="0">
                <a:hlinkClick r:id="rId7"/>
              </a:rPr>
              <a:t>://www.stat.gov.kz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20037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2.6 Түркістан облысы экономикасының құрылымы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11</a:t>
            </a:fld>
            <a:endParaRPr lang="ru-RU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8082119"/>
              </p:ext>
            </p:extLst>
          </p:nvPr>
        </p:nvGraphicFramePr>
        <p:xfrm>
          <a:off x="3214678" y="1558453"/>
          <a:ext cx="2124000" cy="21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508104" y="2787774"/>
            <a:ext cx="3600400" cy="18722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Тау-кен өндіру өнеркәсібі </a:t>
            </a:r>
            <a:r>
              <a:rPr lang="ru-RU" sz="800" b="1" dirty="0">
                <a:solidFill>
                  <a:schemeClr val="accent1"/>
                </a:solidFill>
              </a:rPr>
              <a:t>(өсуде)</a:t>
            </a:r>
            <a:r>
              <a:rPr lang="ru-RU" sz="800" b="1" dirty="0">
                <a:solidFill>
                  <a:schemeClr val="tx1"/>
                </a:solidFill>
              </a:rPr>
              <a:t>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Тау-кен өндіру өнеркәсібіндегі өндіріс көлемі 2022 жылдың 9 айында 1138 млрд теңгені құрады (өңір экономикасының 19%)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Облыс табиғи уран өндіру бойынша әлемде бірінші орында тұр - шамамен 16 мың тонна кен (ҚР бойынша 77%) және қоры бойынша екінші орында - 554 мың тонна кен (ҚР бойынша 71%). Әлемдік уран өндіру үлесі 24% -ды құрайды.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Ірі кәсіпорындар: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«КАТКО» ҚАЗАҚСТАН-ФРАНЦУЗ </a:t>
            </a:r>
            <a:r>
              <a:rPr lang="ru-RU" sz="800" dirty="0">
                <a:solidFill>
                  <a:schemeClr val="tx1"/>
                </a:solidFill>
              </a:rPr>
              <a:t>БК» 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«ҚАЗАТОМӨНЕРКӘСІП - SAURAN» ЖШС</a:t>
            </a:r>
          </a:p>
          <a:p>
            <a:r>
              <a:rPr lang="ru-RU" sz="800" dirty="0">
                <a:solidFill>
                  <a:schemeClr val="tx1"/>
                </a:solidFill>
              </a:rPr>
              <a:t>"ОҢТҮСТІК ТАУ-ХИМИЯ КОМПАНИЯСЫ" </a:t>
            </a:r>
            <a:r>
              <a:rPr lang="ru-RU" sz="800" dirty="0" smtClean="0">
                <a:solidFill>
                  <a:schemeClr val="tx1"/>
                </a:solidFill>
              </a:rPr>
              <a:t>БК« 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«АҚ-ЖОЛ» 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«САУТС-ОЙЛ» 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«SMART-OIL» ЖШС</a:t>
            </a:r>
          </a:p>
          <a:p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579862"/>
            <a:ext cx="2736000" cy="11521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Жылжымайтын мүлікпен операциялар </a:t>
            </a:r>
            <a:r>
              <a:rPr lang="ru-RU" sz="800" b="1" dirty="0">
                <a:solidFill>
                  <a:schemeClr val="accent2"/>
                </a:solidFill>
              </a:rPr>
              <a:t>(тұрақты)</a:t>
            </a:r>
            <a:r>
              <a:rPr lang="ru-RU" sz="800" b="1" dirty="0">
                <a:solidFill>
                  <a:schemeClr val="tx1"/>
                </a:solidFill>
              </a:rPr>
              <a:t>: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dirty="0"/>
              <a:t>Негізгі бағыттар: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dirty="0"/>
              <a:t>Меншікті жылжымайтын мүлікті басқару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dirty="0"/>
              <a:t>Коммерциялық жылжымайтын мүлікті тапсыру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dirty="0"/>
              <a:t>Сыйақы үшін жылжымайтын мүлікті басқару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dirty="0"/>
              <a:t>Риэлтерлік компаниялар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800" b="1" dirty="0">
                <a:solidFill>
                  <a:schemeClr val="accent2"/>
                </a:solidFill>
              </a:rPr>
              <a:t>Тұрақты сектор - қызметтерге тұрақты сұраныс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942964"/>
            <a:ext cx="3600400" cy="155677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Ауыл шаруашылығы </a:t>
            </a:r>
            <a:r>
              <a:rPr lang="ru-RU" sz="800" b="1" dirty="0">
                <a:solidFill>
                  <a:schemeClr val="accent1"/>
                </a:solidFill>
              </a:rPr>
              <a:t>(өсуде)</a:t>
            </a:r>
            <a:r>
              <a:rPr lang="ru-RU" sz="800" b="1" dirty="0"/>
              <a:t>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2022 жылдың 9 айының қорытындысы бойынша жалпы өнім көлемі 408 млрд теңгені құрады (ел бойынша 2-ші орын)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Облыста ауыл шаруашылығы саласында өз қызметін 83 мыңнан астам кәсіпорын жүргізеді, бұл ел бойынша осы саладағы барлық кәсіпорындардың 30,4% құрайды.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Ірі кәсіпорындар: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«БОЛИС-САМАЛ» </a:t>
            </a:r>
            <a:r>
              <a:rPr lang="ru-RU" sz="800" dirty="0">
                <a:solidFill>
                  <a:schemeClr val="tx1"/>
                </a:solidFill>
              </a:rPr>
              <a:t>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«ECOINVEST </a:t>
            </a:r>
            <a:r>
              <a:rPr lang="ru-RU" sz="800" dirty="0">
                <a:solidFill>
                  <a:schemeClr val="tx1"/>
                </a:solidFill>
              </a:rPr>
              <a:t>S A (ЕКОИНВЕСТ ЭС ЕЙ</a:t>
            </a:r>
            <a:r>
              <a:rPr lang="ru-RU" sz="800" dirty="0" smtClean="0">
                <a:solidFill>
                  <a:schemeClr val="tx1"/>
                </a:solidFill>
              </a:rPr>
              <a:t>)» </a:t>
            </a:r>
            <a:r>
              <a:rPr lang="ru-RU" sz="800" dirty="0">
                <a:solidFill>
                  <a:schemeClr val="tx1"/>
                </a:solidFill>
              </a:rPr>
              <a:t>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«ОРДАБАСЫ </a:t>
            </a:r>
            <a:r>
              <a:rPr lang="ru-RU" sz="800" dirty="0" smtClean="0">
                <a:solidFill>
                  <a:schemeClr val="tx1"/>
                </a:solidFill>
              </a:rPr>
              <a:t>ҚҰС» </a:t>
            </a:r>
            <a:r>
              <a:rPr lang="ru-RU" sz="800" dirty="0">
                <a:solidFill>
                  <a:schemeClr val="tx1"/>
                </a:solidFill>
              </a:rPr>
              <a:t>ЖШС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«КЕТЕБАЙ» </a:t>
            </a:r>
            <a:r>
              <a:rPr lang="ru-RU" sz="800" dirty="0" smtClean="0">
                <a:solidFill>
                  <a:schemeClr val="tx1"/>
                </a:solidFill>
              </a:rPr>
              <a:t>ӨКР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851670"/>
            <a:ext cx="2736304" cy="136815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Көлік және қоймалау </a:t>
            </a:r>
            <a:r>
              <a:rPr lang="ru-RU" sz="800" b="1" dirty="0">
                <a:solidFill>
                  <a:schemeClr val="accent2"/>
                </a:solidFill>
              </a:rPr>
              <a:t>(тұрақты)</a:t>
            </a:r>
            <a:r>
              <a:rPr lang="ru-RU" sz="800" b="1" dirty="0"/>
              <a:t>:</a:t>
            </a:r>
            <a:endParaRPr lang="en-US" sz="800" dirty="0">
              <a:solidFill>
                <a:schemeClr val="tx1"/>
              </a:solidFill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Облыс аумағы арқылы республиканың оңтүстігін меншікті табиғи газбен жабдықтау үшін батыс Қазақстанның кен орындарынан газ тасымалдауға, сондай-ақ Қазақстан - Қытай газ құбырына газды экспорттық жеткізуге арналған Бейнеу - Бозой - Шымкент газ құбыры өтеді.</a:t>
            </a:r>
            <a:endParaRPr lang="en-US" sz="800" b="1" dirty="0">
              <a:solidFill>
                <a:schemeClr val="tx1"/>
              </a:solidFill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ru-RU" sz="800" b="1" dirty="0">
                <a:solidFill>
                  <a:schemeClr val="accent2"/>
                </a:solidFill>
              </a:rPr>
              <a:t>Тұрақты сектор, қызметтерге тұрақты сұраныс бар</a:t>
            </a:r>
            <a:endParaRPr lang="ru-RU" sz="800" dirty="0">
              <a:solidFill>
                <a:schemeClr val="accent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942964"/>
            <a:ext cx="2736000" cy="692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marL="88900" indent="-88900">
              <a:buFont typeface="Arial" pitchFamily="34" charset="0"/>
              <a:buChar char="•"/>
            </a:pPr>
            <a:r>
              <a:rPr lang="ru-RU" sz="800" dirty="0"/>
              <a:t>Өңірдің ЖӨӨ көлемі 2022 жылдың 9 айында - </a:t>
            </a:r>
            <a:r>
              <a:rPr lang="ru-RU" sz="800" b="1" dirty="0"/>
              <a:t>2 236 млрд теңге </a:t>
            </a:r>
            <a:r>
              <a:rPr lang="ru-RU" sz="800" dirty="0"/>
              <a:t>(ҚР бойынша 3,4%)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800" dirty="0"/>
              <a:t>2022 жылғы мемлекеттік бюджетке салықтар мен төлемдер - </a:t>
            </a:r>
            <a:r>
              <a:rPr lang="ru-RU" sz="800" b="1" dirty="0"/>
              <a:t>477,7 млрд. теңге </a:t>
            </a:r>
            <a:r>
              <a:rPr lang="ru-RU" sz="800" dirty="0"/>
              <a:t>(</a:t>
            </a:r>
            <a:r>
              <a:rPr lang="ru-RU" sz="800" dirty="0" smtClean="0"/>
              <a:t>ҚР </a:t>
            </a:r>
            <a:r>
              <a:rPr lang="ru-RU" sz="800" dirty="0" err="1" smtClean="0"/>
              <a:t>бойынша</a:t>
            </a:r>
            <a:r>
              <a:rPr lang="ru-RU" sz="800" dirty="0" smtClean="0"/>
              <a:t>  </a:t>
            </a:r>
            <a:r>
              <a:rPr lang="ru-RU" sz="800" dirty="0"/>
              <a:t>3,0%)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480399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Дереккөз: ҚР </a:t>
            </a:r>
            <a:r>
              <a:rPr lang="ru-RU" sz="800" i="1" dirty="0" err="1" smtClean="0"/>
              <a:t>ҰЭМСтатистика </a:t>
            </a:r>
            <a:r>
              <a:rPr lang="ru-RU" sz="800" i="1" dirty="0" err="1"/>
              <a:t>комитетінің </a:t>
            </a:r>
            <a:r>
              <a:rPr lang="ru-RU" sz="800" i="1" dirty="0" smtClean="0"/>
              <a:t>(</a:t>
            </a:r>
            <a:r>
              <a:rPr lang="en-US" sz="800" i="1" dirty="0" smtClean="0">
                <a:hlinkClick r:id="rId5"/>
              </a:rPr>
              <a:t>https://www.stat.gov.kz</a:t>
            </a:r>
            <a:r>
              <a:rPr lang="ru-RU" sz="800" i="1" dirty="0" smtClean="0"/>
              <a:t>), </a:t>
            </a:r>
            <a:r>
              <a:rPr lang="ru-RU" sz="800" i="1" dirty="0"/>
              <a:t>ҚР ҚМ Мемлекеттік кірістер </a:t>
            </a:r>
            <a:r>
              <a:rPr lang="ru-RU" sz="800" i="1" dirty="0" err="1"/>
              <a:t>комитетінің</a:t>
            </a:r>
            <a:r>
              <a:rPr lang="ru-RU" sz="800" i="1" dirty="0"/>
              <a:t> </a:t>
            </a:r>
            <a:r>
              <a:rPr lang="en-US" sz="800" i="1" dirty="0" smtClean="0">
                <a:hlinkClick r:id="rId6"/>
              </a:rPr>
              <a:t>https://kgd.gov.kz</a:t>
            </a:r>
            <a:r>
              <a:rPr lang="ru-RU" sz="800" i="1" dirty="0" smtClean="0"/>
              <a:t>) </a:t>
            </a:r>
            <a:r>
              <a:rPr lang="ru-RU" sz="800" i="1" dirty="0" smtClean="0"/>
              <a:t> </a:t>
            </a:r>
            <a:r>
              <a:rPr lang="ru-RU" sz="800" i="1" dirty="0"/>
              <a:t>деректері негізінде «Даму» қорының есептері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8112202"/>
              </p:ext>
            </p:extLst>
          </p:nvPr>
        </p:nvGraphicFramePr>
        <p:xfrm>
          <a:off x="3059832" y="1707654"/>
          <a:ext cx="2355329" cy="231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3682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14300"/>
            <a:ext cx="8229600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2.7 Түркістан облысының шекара маңындағы өңірлері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12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96336" y="872183"/>
            <a:ext cx="1440160" cy="13681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noAutofit/>
          </a:bodyPr>
          <a:lstStyle/>
          <a:p>
            <a:pPr marL="103188" indent="-103188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Түркістан облысының және ҚР шекаралас өңірлерінің халқы </a:t>
            </a:r>
            <a:r>
              <a:rPr lang="ru-RU" sz="800" b="1" dirty="0">
                <a:solidFill>
                  <a:schemeClr val="tx1"/>
                </a:solidFill>
              </a:rPr>
              <a:t>= 5 173 мың адам</a:t>
            </a:r>
          </a:p>
          <a:p>
            <a:pPr marL="103188" indent="-103188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Өзбекстанның шекара маңындағы өңірлерінің халқы </a:t>
            </a:r>
            <a:r>
              <a:rPr lang="ru-RU" sz="800" b="1" dirty="0">
                <a:solidFill>
                  <a:schemeClr val="tx1"/>
                </a:solidFill>
              </a:rPr>
              <a:t>= 9 056 мың адам</a:t>
            </a:r>
          </a:p>
          <a:p>
            <a:pPr marL="103188" indent="-103188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Түркістан </a:t>
            </a:r>
            <a:r>
              <a:rPr lang="ru-RU" sz="800" dirty="0" err="1">
                <a:solidFill>
                  <a:schemeClr val="tx1"/>
                </a:solidFill>
              </a:rPr>
              <a:t>облысының </a:t>
            </a:r>
            <a:r>
              <a:rPr lang="ru-RU" sz="800" dirty="0" smtClean="0">
                <a:solidFill>
                  <a:schemeClr val="tx1"/>
                </a:solidFill>
              </a:rPr>
              <a:t>ШОКС </a:t>
            </a:r>
            <a:r>
              <a:rPr lang="ru-RU" sz="800" dirty="0" err="1" smtClean="0">
                <a:solidFill>
                  <a:schemeClr val="tx1"/>
                </a:solidFill>
              </a:rPr>
              <a:t>үшін </a:t>
            </a:r>
            <a:r>
              <a:rPr lang="ru-RU" sz="800" dirty="0">
                <a:solidFill>
                  <a:schemeClr val="tx1"/>
                </a:solidFill>
              </a:rPr>
              <a:t>әлеуетті нарық </a:t>
            </a:r>
            <a:r>
              <a:rPr lang="ru-RU" sz="800" b="1" dirty="0">
                <a:solidFill>
                  <a:schemeClr val="tx1"/>
                </a:solidFill>
              </a:rPr>
              <a:t>= 12 154 мың адам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857250"/>
            <a:ext cx="7128792" cy="3846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1131590"/>
            <a:ext cx="1174059" cy="392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1 134 мың адам</a:t>
            </a:r>
          </a:p>
          <a:p>
            <a:pPr algn="ctr"/>
            <a:r>
              <a:rPr lang="ru-RU" sz="600" dirty="0"/>
              <a:t>Қарағанды облысының халқы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976" y="2391730"/>
            <a:ext cx="1174059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1 150 мың адам</a:t>
            </a:r>
          </a:p>
          <a:p>
            <a:pPr algn="ctr"/>
            <a:r>
              <a:rPr lang="ru-RU" sz="600" dirty="0"/>
              <a:t>Жамбыл облысының халқы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720" y="2283718"/>
            <a:ext cx="1174059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814 мың адам</a:t>
            </a:r>
          </a:p>
          <a:p>
            <a:pPr algn="ctr"/>
            <a:r>
              <a:rPr lang="ru-RU" sz="600" dirty="0"/>
              <a:t>Қызылорда облысының халқы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3075806"/>
            <a:ext cx="129614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2 075 мың адам</a:t>
            </a:r>
          </a:p>
          <a:p>
            <a:pPr algn="ctr"/>
            <a:r>
              <a:rPr lang="ru-RU" sz="600" dirty="0"/>
              <a:t>Түркістан облысының халқы</a:t>
            </a:r>
          </a:p>
          <a:p>
            <a:pPr algn="ctr"/>
            <a:r>
              <a:rPr lang="ru-RU" sz="900" b="1" dirty="0"/>
              <a:t>12 154 мың адам</a:t>
            </a:r>
          </a:p>
          <a:p>
            <a:pPr algn="ctr"/>
            <a:r>
              <a:rPr lang="ru-RU" sz="600" dirty="0"/>
              <a:t>әлеуетті нарық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361" y="3644578"/>
            <a:ext cx="1080119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2 907 мың адам</a:t>
            </a:r>
          </a:p>
          <a:p>
            <a:pPr algn="ctr"/>
            <a:r>
              <a:rPr lang="ru-RU" sz="600" dirty="0"/>
              <a:t>Ташкент облысының халқы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3848" y="4083918"/>
            <a:ext cx="108012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878 мың адам</a:t>
            </a:r>
          </a:p>
          <a:p>
            <a:pPr algn="ctr"/>
            <a:r>
              <a:rPr lang="ru-RU" sz="600" dirty="0"/>
              <a:t>Сырдария облысының халқы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1720" y="4011910"/>
            <a:ext cx="108012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1 337 мың адам</a:t>
            </a:r>
          </a:p>
          <a:p>
            <a:pPr algn="ctr"/>
            <a:r>
              <a:rPr lang="ru-RU" sz="600" dirty="0"/>
              <a:t>Жизақ облысының халқы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63688" y="3579862"/>
            <a:ext cx="108012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1 000 мың адам</a:t>
            </a:r>
          </a:p>
          <a:p>
            <a:pPr algn="ctr"/>
            <a:r>
              <a:rPr lang="ru-RU" sz="600" dirty="0" smtClean="0"/>
              <a:t>Навои </a:t>
            </a:r>
            <a:r>
              <a:rPr lang="ru-RU" sz="600" dirty="0"/>
              <a:t>облысының халқы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6336" y="3651870"/>
            <a:ext cx="1547664" cy="9361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noAutofit/>
          </a:bodyPr>
          <a:lstStyle/>
          <a:p>
            <a:r>
              <a:rPr lang="ru-RU" sz="800" b="1" dirty="0">
                <a:solidFill>
                  <a:schemeClr val="tx1"/>
                </a:solidFill>
              </a:rPr>
              <a:t>Өзбекстан Республикасының тығыз қоныстанған облыстарының Түркістан облысына жақындығы осы өңірдің сыртқы саудасын дамыту үшін мүмкіндіктер ашады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8024" y="3255826"/>
            <a:ext cx="1080119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 anchorCtr="0">
            <a:noAutofit/>
          </a:bodyPr>
          <a:lstStyle/>
          <a:p>
            <a:pPr algn="ctr"/>
            <a:r>
              <a:rPr lang="ru-RU" sz="900" b="1" dirty="0"/>
              <a:t>2 934 мың адам</a:t>
            </a:r>
          </a:p>
          <a:p>
            <a:pPr algn="ctr"/>
            <a:r>
              <a:rPr lang="ru-RU" sz="600" dirty="0"/>
              <a:t>Ташкент халқы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4C5421-196C-F7FF-0BD3-AA8E3CF5AD7C}"/>
              </a:ext>
            </a:extLst>
          </p:cNvPr>
          <p:cNvSpPr txBox="1"/>
          <p:nvPr/>
        </p:nvSpPr>
        <p:spPr>
          <a:xfrm>
            <a:off x="539552" y="480399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en-US" sz="800" i="1" dirty="0" smtClean="0">
                <a:hlinkClick r:id="rId5"/>
              </a:rPr>
              <a:t>(https</a:t>
            </a:r>
            <a:r>
              <a:rPr lang="en-US" sz="800" i="1" dirty="0">
                <a:hlinkClick r:id="rId5"/>
              </a:rPr>
              <a:t>://www.stat.gov.kz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10606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2.8 Түркістан облысының сыртқы сауда динамикасы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13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01118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Түркістан облысының тауар айналымы ($ млн. АҚШ доллары)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4011910"/>
            <a:ext cx="7776864" cy="5760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/>
              <a:t>Түркістан облысының тауар айналымы 2022 жылдың қорытындысы бойынша $862,6 млн</a:t>
            </a:r>
            <a:r>
              <a:rPr lang="ru-RU" sz="1000" b="1" dirty="0" smtClean="0"/>
              <a:t>. </a:t>
            </a:r>
            <a:r>
              <a:rPr lang="ru-RU" sz="1000" b="1" dirty="0" err="1" smtClean="0"/>
              <a:t>құрады</a:t>
            </a:r>
            <a:endParaRPr lang="ru-RU" sz="1000" b="1" dirty="0"/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2019 жылмен салыстырғанда тауар айналымы 12,8% -ға артты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>
                <a:solidFill>
                  <a:schemeClr val="tx1"/>
                </a:solidFill>
              </a:rPr>
              <a:t>2019 жылдан бастап импорт үлесі 10,9% -ға артып, 54,6% -ды құрады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6401777"/>
              </p:ext>
            </p:extLst>
          </p:nvPr>
        </p:nvGraphicFramePr>
        <p:xfrm>
          <a:off x="755576" y="1275606"/>
          <a:ext cx="77768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3969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067128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2.9 Түркістан облысының 2022 жылғы сыртқы сауда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14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03598"/>
            <a:ext cx="4032448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90488" indent="-90488">
              <a:buFont typeface="Arial" pitchFamily="34" charset="0"/>
              <a:buChar char="•"/>
            </a:pPr>
            <a:r>
              <a:rPr lang="ru-RU" sz="1200" dirty="0" err="1">
                <a:solidFill>
                  <a:schemeClr val="accent2"/>
                </a:solidFill>
              </a:rPr>
              <a:t>Жануарлар</a:t>
            </a:r>
            <a:r>
              <a:rPr lang="ru-RU" sz="1200" dirty="0">
                <a:solidFill>
                  <a:schemeClr val="accent2"/>
                </a:solidFill>
              </a:rPr>
              <a:t> мен </a:t>
            </a:r>
            <a:r>
              <a:rPr lang="ru-RU" sz="1200" dirty="0" err="1">
                <a:solidFill>
                  <a:schemeClr val="accent2"/>
                </a:solidFill>
              </a:rPr>
              <a:t>өсімдік тектес</a:t>
            </a:r>
            <a:r>
              <a:rPr lang="ru-RU" sz="1200" dirty="0">
                <a:solidFill>
                  <a:schemeClr val="accent2"/>
                </a:solidFill>
              </a:rPr>
              <a:t> </a:t>
            </a:r>
            <a:r>
              <a:rPr lang="ru-RU" sz="1200" dirty="0" err="1" smtClean="0">
                <a:solidFill>
                  <a:schemeClr val="accent2"/>
                </a:solidFill>
              </a:rPr>
              <a:t>өнімдер</a:t>
            </a:r>
            <a:r>
              <a:rPr lang="ru-RU" sz="1200" dirty="0" err="1" smtClean="0">
                <a:solidFill>
                  <a:schemeClr val="accent2"/>
                </a:solidFill>
              </a:rPr>
              <a:t> </a:t>
            </a:r>
            <a:r>
              <a:rPr lang="ru-RU" sz="1200" dirty="0" smtClean="0">
                <a:solidFill>
                  <a:schemeClr val="accent2"/>
                </a:solidFill>
              </a:rPr>
              <a:t>– </a:t>
            </a:r>
            <a:r>
              <a:rPr lang="ru-RU" sz="1200" dirty="0">
                <a:solidFill>
                  <a:schemeClr val="accent2"/>
                </a:solidFill>
              </a:rPr>
              <a:t>60%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/>
                </a:solidFill>
              </a:rPr>
              <a:t>Машиналар, жабдықтар, аспаптар мен аппараттар - 18,1%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 err="1">
                <a:solidFill>
                  <a:schemeClr val="accent2"/>
                </a:solidFill>
              </a:rPr>
              <a:t>Химиялық </a:t>
            </a:r>
            <a:r>
              <a:rPr lang="ru-RU" sz="1200" dirty="0" err="1" smtClean="0">
                <a:solidFill>
                  <a:schemeClr val="accent2"/>
                </a:solidFill>
              </a:rPr>
              <a:t>өнеркәсіп өнімі </a:t>
            </a:r>
            <a:r>
              <a:rPr lang="ru-RU" sz="1200" dirty="0">
                <a:solidFill>
                  <a:schemeClr val="accent2"/>
                </a:solidFill>
              </a:rPr>
              <a:t>– 8,2%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/>
                </a:solidFill>
              </a:rPr>
              <a:t>Тоқыма және тоқыма бұйымдары - 3,9%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Металдар және олардан жасалған бұйымдар - 3,1%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Құрылыс материалдары - 2,7%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6502"/>
            <a:ext cx="4032448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Импорт - $471 млн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203598"/>
            <a:ext cx="4032448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90488" indent="-90488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</a:rPr>
              <a:t>Жануарлар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және </a:t>
            </a:r>
            <a:r>
              <a:rPr lang="ru-RU" sz="1200" dirty="0">
                <a:solidFill>
                  <a:schemeClr val="tx1"/>
                </a:solidFill>
              </a:rPr>
              <a:t>өсімдік тектес өнімдер - 63,4%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Отын-энергетика тауарлары - 20,6%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Тоқыма және тоқыма бұйымдары - 9,5%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 err="1">
                <a:solidFill>
                  <a:schemeClr val="tx1"/>
                </a:solidFill>
              </a:rPr>
              <a:t>Химиялық </a:t>
            </a:r>
            <a:r>
              <a:rPr lang="ru-RU" sz="1200" dirty="0" err="1" smtClean="0">
                <a:solidFill>
                  <a:schemeClr val="tx1"/>
                </a:solidFill>
              </a:rPr>
              <a:t>өнеркәсіп өнімі </a:t>
            </a:r>
            <a:r>
              <a:rPr lang="ru-RU" sz="1200" dirty="0">
                <a:solidFill>
                  <a:schemeClr val="tx1"/>
                </a:solidFill>
              </a:rPr>
              <a:t>– 3,6%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Машиналар, жабдықтар, аспаптар мен аппараттар - 1,8%</a:t>
            </a:r>
            <a:endParaRPr lang="ru-RU" sz="1200" dirty="0"/>
          </a:p>
          <a:p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916146"/>
            <a:ext cx="4032448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Экспорт - $391 млн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. долл.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50" y="4083918"/>
            <a:ext cx="411644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800" dirty="0" smtClean="0">
                <a:solidFill>
                  <a:schemeClr val="tx1"/>
                </a:solidFill>
              </a:rPr>
              <a:t>Импорт </a:t>
            </a:r>
            <a:r>
              <a:rPr lang="ru-RU" sz="800" dirty="0" err="1" smtClean="0">
                <a:solidFill>
                  <a:schemeClr val="tx1"/>
                </a:solidFill>
              </a:rPr>
              <a:t>құрылымынан көріп отырғанымыздай</a:t>
            </a:r>
            <a:r>
              <a:rPr lang="ru-RU" sz="800" dirty="0" smtClean="0">
                <a:solidFill>
                  <a:schemeClr val="tx1"/>
                </a:solidFill>
              </a:rPr>
              <a:t>, </a:t>
            </a:r>
            <a:r>
              <a:rPr lang="ru-RU" sz="800" dirty="0" err="1" smtClean="0">
                <a:solidFill>
                  <a:schemeClr val="tx1"/>
                </a:solidFill>
              </a:rPr>
              <a:t>позициялардың </a:t>
            </a:r>
            <a:r>
              <a:rPr lang="ru-RU" sz="800" dirty="0" smtClean="0">
                <a:solidFill>
                  <a:schemeClr val="tx1"/>
                </a:solidFill>
              </a:rPr>
              <a:t>90,2% (424,9 млн. АҚШ доллары) </a:t>
            </a:r>
            <a:r>
              <a:rPr lang="ru-RU" sz="800" dirty="0" err="1" smtClean="0">
                <a:solidFill>
                  <a:schemeClr val="tx1"/>
                </a:solidFill>
              </a:rPr>
              <a:t>жергілікті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</a:rPr>
              <a:t>өндірушілер әлеуетті түрде алмастыра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</a:rPr>
              <a:t>алады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4083918"/>
            <a:ext cx="410445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800" dirty="0">
                <a:solidFill>
                  <a:schemeClr val="tx1"/>
                </a:solidFill>
              </a:rPr>
              <a:t>Экспорт құрылымында одан әрі өсу үшін перспективалы позициялар бар. Мысалы, отын-энергетика тауарлары, машиналар, жабдықтар, аспаптар мен аппараттар экспортының болуы өңірдің сауда шекарасын кеңейтуге мүмкіндік береді.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B1AB50-BB08-1B52-628F-1C6DDE6EC069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80013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283152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2.10 Түркістан облысының 2022 жылғы импорт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15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915566"/>
            <a:ext cx="4032448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Импорт - $471 млн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1950724"/>
              </p:ext>
            </p:extLst>
          </p:nvPr>
        </p:nvGraphicFramePr>
        <p:xfrm>
          <a:off x="467545" y="1131589"/>
          <a:ext cx="8424935" cy="3738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0510">
                  <a:extLst>
                    <a:ext uri="{9D8B030D-6E8A-4147-A177-3AD203B41FA5}">
                      <a16:colId xmlns="" xmlns:a16="http://schemas.microsoft.com/office/drawing/2014/main" val="932318363"/>
                    </a:ext>
                  </a:extLst>
                </a:gridCol>
                <a:gridCol w="867596">
                  <a:extLst>
                    <a:ext uri="{9D8B030D-6E8A-4147-A177-3AD203B41FA5}">
                      <a16:colId xmlns="" xmlns:a16="http://schemas.microsoft.com/office/drawing/2014/main" val="4266497222"/>
                    </a:ext>
                  </a:extLst>
                </a:gridCol>
                <a:gridCol w="606829">
                  <a:extLst>
                    <a:ext uri="{9D8B030D-6E8A-4147-A177-3AD203B41FA5}">
                      <a16:colId xmlns="" xmlns:a16="http://schemas.microsoft.com/office/drawing/2014/main" val="1882640962"/>
                    </a:ext>
                  </a:extLst>
                </a:gridCol>
              </a:tblGrid>
              <a:tr h="2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Тауардың 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Импорт, мың АҚШ долл.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Үлесі,%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5967385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ЖАС ЖӘНЕ КЕПТІРІЛГЕН ЖЕМІСТЕР МЕН ЖИДЕКТЕР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136 622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29,0%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74370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КӨКӨНІСТЕР, ЖАҢА ПІСКЕН КӨКӨНІСТЕР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106 370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22,6%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7937570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ЖЕҢІЛ АВТОМОБИЛЬДЕР ЖӘНЕ ӨЗГЕ ДЕ МОТОРЛЫ КӨЛІКТЕР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20 837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4,4%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19221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80 АЙН.% -ДАН КЕМ СПИРТ КОНЦЕНТРАЦИЯСЫ БАР ДЕНАТУРАТТАЛМАҒАН ЭТИЛ СПИРТІ; СПИРТ ТҰНБАЛАРЫ, ЛИКЕРЛЕР ЖӘНЕ ӨЗГЕ ДЕ СПИРТТІ ІШІМДІКТЕР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13 538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86440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ВИНИЛХЛОРИД НЕМЕСЕ ӨЗГЕ ДЕ ГАЛОГЕНДЕЛГЕН ОЛЕФИНДЕР ПОЛИМЕРЛЕРІ, БАСТАПҚЫ НЫСАНДАРДА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10 206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4900643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ҚУАТТАУҒА АРНАЛҒАН ПЛИТАЛАР, ЕДЕНДЕРГЕ, ПЕШТЕРГЕ, КАМИНДЕРГЕ НЕМЕСЕ ҚАБЫРҒАЛАРҒА АРНАЛҒАН ҚАПТАУ ПЛИТАЛАРЫ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8 527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6785794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ТРАКТОРЛАР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6 368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0376305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АЛКОГОЛЬСІЗ СУСЫНДАР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5 535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615982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АЛЮМИНИЙ МЕТАЛЛ КОНСТРУКЦИЯЛАРЫ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5 390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1852854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АРНАЙЫ МАҚСАТТАҒЫ МОТОРЛЫ КӨЛІК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5 263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6623032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ДӘРІЛІК ЗАТТАР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4 903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580937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ТІРКЕМЕЛЕР МЕН ЖАРТЫЛАЙ ТІРКЕМЕЛЕР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4 130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446845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ШЫҒЫН ӨЛШЕГІШТЕРІ БАР НЕМЕСЕ ОЛАРСЫЗ СҰЙЫҚ СОРҒЫЛАР; СҰЙЫҚТЫҚТАРДЫ КӨТЕРГІШТЕР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3 186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0,7%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8937863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МИНЕРАЛДЫ НЕМЕСЕ ХИМИЯЛЫҚ, АЗОТТЫ ТЫҢАЙТҚЫШТАР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3 119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8060834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БАСТАПҚЫ НЫСАНДАРДАҒЫ ЭТИЛЕН ПОЛИМЕРЛЕРІ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3 094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083380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ЖҮКТЕРДІ ТАСЫМАЛДАУҒА АРНАЛҒАН МОТОРЛЫ КӨЛІК ҚҰРАЛДАРЫ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3 071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5918225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ЖИҺАЗ ЖӘНЕ ОНЫҢ БӨЛШЕКТЕРІ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3 036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848065"/>
                  </a:ext>
                </a:extLst>
              </a:tr>
              <a:tr h="18352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ЫДЫС ЖУАТЫН МАШИНАЛАР; БӨТЕЛКЕЛЕРДІ НЕМЕСЕ БАСҚА ЫДЫСТАРДЫ ЖУУҒА НЕМЕСЕ КЕПТІРУГЕ АРНАЛҒАН ЖАБДЫҚ; БӨТЕЛКЕЛЕРДІ, БАНКЕЛЕРДІ ТОЛТЫРУҒА, ЖИНАУҒА, ЖӘШІКТЕРДІ, ҚАПТАРДЫ НЕМЕСЕ БАСҚА ЫДЫСТАРДЫ ЖАБУҒА, ОЛАРДЫ БАСЫП ШЫҒАРУҒА НЕМЕСЕ ЗАТБЕЛКЕЛЕУГЕ АРНАЛҒАН ЖАБДЫҚ; ГЕРМЕТИКАЛЫҚ ЖАБДЫҚҚА АРНАЛҒАН ЖАБДЫҚ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3 025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6719964"/>
                  </a:ext>
                </a:extLst>
              </a:tr>
              <a:tr h="18228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ТОПЫРАҚТЫ, ТАСТЫ, КЕНДЕРДІ НЕМЕСЕ БАСҚА МИНЕРАЛДЫ ҚАЗБАЛАРДЫ СҰРЫПТАУҒА, СЕПАРАЦИЯЛАУҒА, ЖУУҒА, ҰСАҚТАУҒА, АРАЛАСТЫРУҒА НЕМЕСЕ АРАЛАСТЫРУҒА АРНАЛҒАН ЖАБДЫҚ ҚАТАҢ КҮЙДЕ.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2 780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9516638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МАТА КІЛЕМДЕР ЖӘНЕ БАСҚА ДА ТОҚЫМА ЕДЕН ЖАБЫНДЫЛАРЫ, НЕТАФТИНГТІК НЕМЕСЕ БЛОКТАЛМАҒАН, ДАЙЫН НЕМЕСЕ ДАЙЫН ЕМЕС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2 590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5602623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ҚАНТТАН ЖАСАЛҒАН КОНДИТЕРЛІК ӨНІМДЕР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2 511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2585702"/>
                  </a:ext>
                </a:extLst>
              </a:tr>
              <a:tr h="18228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ҚЫЗДЫРУ, ПІСІРУ, ЫСТЫҚ СИЯҚТЫ ТЕМПЕРАТУРАНЫҢ ӨЗГЕРУІ ПРОЦЕСІНДЕ МАТЕРИАЛДАРДЫ ӨҢДЕУГЕ АРНАЛҒАН ЭЛЕКТР НЕМЕСЕ ЭЛЕКТР ЕМЕС ҚЫЗДЫРУЫ БАР ӨНЕРКӘСІПТІК НЕМЕСЕ ЗЕРТХАНАЛЫҚ МАШИНАЛАР, ЖАБДЫҚТАР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2 298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834235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ТОҢАЗЫТҚЫШТАР, МҰЗДАТҚЫШТАР ЖӘНЕ БАСҚА ДА ТОҢЫТҚЫШ НЕМЕСЕ МҰЗДАТҚЫШ ЖАБДЫҚТАР; ЖЫЛУ СОРҒЫЛАРЫ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2 293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0651539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ТАМАҚ ӨНІМДЕРІН НЕМЕСЕ СУСЫНДАРДЫ ӨНЕРКӘСІПТІК ДАЙЫНДАУҒА НЕМЕСЕ ӨНДІРУГЕ АРНАЛҒАН ЖАБДЫҚ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2 043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557729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ТӨСЕК-ОРЫН, АСХАНА, ДӘРЕТХАНА ЖӘНЕ АС-ҮЙ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2 036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3647190"/>
                  </a:ext>
                </a:extLst>
              </a:tr>
              <a:tr h="1234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ӨЗГЕ ДЕ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108 271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23,0%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4" marR="3644" marT="36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7891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5CF9CB-8D48-85D1-AE5E-316E13BFB081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08690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067128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2.11 Қарағанды облысының 2022 жылғы сыртқы сауда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75606"/>
            <a:ext cx="8352928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Машиналар, жабдықтар, аспаптар мен аппараттар - 46</a:t>
            </a:r>
            <a:r>
              <a:rPr lang="ru-RU" sz="1600" dirty="0">
                <a:solidFill>
                  <a:schemeClr val="accent2"/>
                </a:solidFill>
              </a:rPr>
              <a:t>%</a:t>
            </a:r>
            <a:endParaRPr lang="en-US" sz="16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Химия өнеркәсібінің өнімі - 18</a:t>
            </a:r>
            <a:r>
              <a:rPr lang="ru-RU" sz="1600" dirty="0">
                <a:solidFill>
                  <a:schemeClr val="accent2"/>
                </a:solidFill>
              </a:rPr>
              <a:t>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Минералды өнімдер - 13%</a:t>
            </a:r>
            <a:endParaRPr lang="en-US" sz="16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Металдар және олардан жасалған бұйымдар - 11%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Жануарлардан және өсімдіктерден алынатын өнімдер - 5%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Құрылыс материалдары -3%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6502"/>
            <a:ext cx="8352928" cy="27699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Импорт - $1 396 млн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49" y="4155926"/>
            <a:ext cx="837732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Импорт құрылымынан көріп отырғанымыздай, позициялардың 83</a:t>
            </a:r>
            <a:r>
              <a:rPr lang="ru-RU" sz="1200" dirty="0" smtClean="0">
                <a:solidFill>
                  <a:schemeClr val="tx1"/>
                </a:solidFill>
              </a:rPr>
              <a:t>%-ын </a:t>
            </a:r>
            <a:r>
              <a:rPr lang="ru-RU" sz="1200" dirty="0">
                <a:solidFill>
                  <a:schemeClr val="tx1"/>
                </a:solidFill>
              </a:rPr>
              <a:t>(1 161 млн АҚШ доллары) Түркістан облысының өндірушілері алмастыра алады.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6F469A-9D66-E7C5-50DD-826F7295C9D2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11140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707088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2.12 Жамбыл облысының 2022 жылғы сыртқы сауда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75606"/>
            <a:ext cx="8352928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Жануарлардан және өсімдіктерден алынатын өнімдер - 56</a:t>
            </a:r>
            <a:r>
              <a:rPr lang="en-US" sz="1600" dirty="0">
                <a:solidFill>
                  <a:schemeClr val="accent2"/>
                </a:solidFill>
              </a:rPr>
              <a:t>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Машиналар, жабдықтар, аспаптар мен аппараттар - 26%</a:t>
            </a:r>
            <a:endParaRPr lang="en-US" sz="1600" dirty="0">
              <a:solidFill>
                <a:schemeClr val="accent2"/>
              </a:solidFill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Химия өнеркәсібінің өнімі - 7%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Металдар және олардан жасалған бұйымдар - 5%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Тоқыма және тоқыма бұйымдары - 3%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6502"/>
            <a:ext cx="8352928" cy="27699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Импорт - $263 млн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549" y="4155926"/>
            <a:ext cx="837732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Импорт құрылымынан көріп отырғанымыздай, позициялардың 94</a:t>
            </a:r>
            <a:r>
              <a:rPr lang="ru-RU" sz="1200" dirty="0" smtClean="0">
                <a:solidFill>
                  <a:schemeClr val="tx1"/>
                </a:solidFill>
              </a:rPr>
              <a:t>%-</a:t>
            </a:r>
            <a:r>
              <a:rPr lang="ru-RU" sz="1200" dirty="0">
                <a:solidFill>
                  <a:schemeClr val="tx1"/>
                </a:solidFill>
              </a:rPr>
              <a:t>ын (246 млн АҚШ доллары) Түркістан облысының өндірушілері алмастыра алады.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8A587C-FEA6-C0EB-7A93-02210F4867CA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6094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211144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2.13 Қызылорда облысының 2022 жылғы сыртқы сауда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18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75606"/>
            <a:ext cx="8352928" cy="1518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Химия өнеркәсібінің өнімі - 52%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Машиналар, жабдықтар және аппаратура - 30%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Тоқыма және тоқыма бұйымдары - 8%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/>
              <a:t>Минералды өнімдер - 4%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Металдар және олардан жасалған бұйымдар - 3%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6502"/>
            <a:ext cx="8352928" cy="27699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Импорт - $138 млн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49" y="4155926"/>
            <a:ext cx="837732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Импорт құрылымынан көріп отырғанымыздай, позициялардың 90</a:t>
            </a:r>
            <a:r>
              <a:rPr lang="ru-RU" sz="1200" dirty="0" smtClean="0">
                <a:solidFill>
                  <a:schemeClr val="tx1"/>
                </a:solidFill>
              </a:rPr>
              <a:t>%-</a:t>
            </a:r>
            <a:r>
              <a:rPr lang="ru-RU" sz="1200" dirty="0">
                <a:solidFill>
                  <a:schemeClr val="tx1"/>
                </a:solidFill>
              </a:rPr>
              <a:t>ын (124 млн АҚШ доллары) Түркістан облысының өндірушілері алмастыра алады.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F05610-EF8F-A06D-2769-48253A58DB08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://kgd.gov.kz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41379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427168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2.14 </a:t>
            </a:r>
            <a:r>
              <a:rPr lang="ru-RU" sz="2000" b="1" dirty="0" err="1">
                <a:solidFill>
                  <a:schemeClr val="tx1"/>
                </a:solidFill>
              </a:rPr>
              <a:t>Өзбекстан </a:t>
            </a:r>
            <a:r>
              <a:rPr lang="ru-RU" sz="2000" b="1" dirty="0" err="1" smtClean="0">
                <a:solidFill>
                  <a:schemeClr val="tx1"/>
                </a:solidFill>
              </a:rPr>
              <a:t>Республикасының </a:t>
            </a:r>
            <a:r>
              <a:rPr lang="ru-RU" sz="2000" b="1" dirty="0">
                <a:solidFill>
                  <a:schemeClr val="tx1"/>
                </a:solidFill>
              </a:rPr>
              <a:t>2022 </a:t>
            </a:r>
            <a:r>
              <a:rPr lang="ru-RU" sz="2000" b="1" dirty="0" err="1">
                <a:solidFill>
                  <a:schemeClr val="tx1"/>
                </a:solidFill>
              </a:rPr>
              <a:t>жылғы </a:t>
            </a:r>
            <a:r>
              <a:rPr lang="ru-RU" sz="2000" b="1" dirty="0" err="1" smtClean="0">
                <a:solidFill>
                  <a:schemeClr val="tx1"/>
                </a:solidFill>
              </a:rPr>
              <a:t>сыртқы </a:t>
            </a:r>
            <a:r>
              <a:rPr lang="ru-RU" sz="2000" b="1" dirty="0">
                <a:solidFill>
                  <a:schemeClr val="tx1"/>
                </a:solidFill>
              </a:rPr>
              <a:t>сауда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19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75606"/>
            <a:ext cx="8352928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Машиналар мен жабдықтар - 45</a:t>
            </a:r>
            <a:r>
              <a:rPr lang="en-US" sz="1600" dirty="0">
                <a:solidFill>
                  <a:schemeClr val="accent2"/>
                </a:solidFill>
              </a:rPr>
              <a:t>%</a:t>
            </a:r>
            <a:endParaRPr lang="ru-RU" sz="1600" dirty="0">
              <a:solidFill>
                <a:schemeClr val="accent2"/>
              </a:solidFill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Химиялық өнімдер және олардан жасалған бұйымдар - 21%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Азық-түлік өнімдері - 16%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Қара металдар - 10%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Энергетика және мұнай өнімдері - 7%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Түсті металдар - 2%</a:t>
            </a:r>
          </a:p>
          <a:p>
            <a:pPr marL="90488" indent="-90488">
              <a:buFont typeface="Arial" pitchFamily="34" charset="0"/>
              <a:buChar char="•"/>
            </a:pP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6502"/>
            <a:ext cx="8352928" cy="27699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Импорт - $24 588 млн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долл.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49" y="4155926"/>
            <a:ext cx="837732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Импорт құрылымынан көріп отырғанымыздай, позициялардың 73% -ын (17 816 млн АҚШ доллары) Түркістан облысының өндірушілері алмастыра алады.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Өзбекстан Республикасының </a:t>
            </a:r>
            <a:r>
              <a:rPr lang="ru-RU" sz="800" i="1" dirty="0" smtClean="0"/>
              <a:t>Статистика </a:t>
            </a:r>
            <a:r>
              <a:rPr lang="ru-RU" sz="800" i="1" dirty="0" err="1" smtClean="0"/>
              <a:t>жөніндегі 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://stat.uz</a:t>
            </a:r>
            <a:r>
              <a:rPr lang="en-US" sz="800" i="1" dirty="0"/>
              <a:t>)</a:t>
            </a:r>
            <a:endParaRPr lang="ru-RU" sz="800" i="1" dirty="0"/>
          </a:p>
        </p:txBody>
      </p:sp>
    </p:spTree>
    <p:extLst>
      <p:ext uri="{BB962C8B-B14F-4D97-AF65-F5344CB8AC3E}">
        <p14:creationId xmlns="" xmlns:p14="http://schemas.microsoft.com/office/powerpoint/2010/main" val="336121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843558"/>
            <a:ext cx="8424936" cy="3600400"/>
          </a:xfrm>
        </p:spPr>
        <p:txBody>
          <a:bodyPr numCol="2" anchor="ctr" anchorCtr="0">
            <a:noAutofit/>
          </a:bodyPr>
          <a:lstStyle/>
          <a:p>
            <a:pPr marL="0" indent="0">
              <a:buNone/>
            </a:pPr>
            <a:r>
              <a:rPr lang="ru-RU" sz="1100" b="1" dirty="0" smtClean="0"/>
              <a:t>1. Қордың Түркістан облысындағы бағдарламаларының нәтижелері</a:t>
            </a:r>
            <a:endParaRPr lang="en-US" sz="1100" b="1" dirty="0" smtClean="0"/>
          </a:p>
          <a:p>
            <a:pPr marL="0" indent="0">
              <a:buNone/>
            </a:pPr>
            <a:r>
              <a:rPr lang="ru-RU" sz="900" dirty="0" smtClean="0"/>
              <a:t>1.1 </a:t>
            </a:r>
            <a:r>
              <a:rPr lang="ru-RU" sz="900" dirty="0"/>
              <a:t>Қордың Түркістан облысындағы бағдарламаларының нәтижелері</a:t>
            </a:r>
            <a:endParaRPr lang="en-US" sz="900" dirty="0"/>
          </a:p>
          <a:p>
            <a:pPr marL="0" indent="0">
              <a:buNone/>
            </a:pPr>
            <a:r>
              <a:rPr lang="ru-RU" sz="900" dirty="0" smtClean="0"/>
              <a:t>1.2 </a:t>
            </a:r>
            <a:r>
              <a:rPr lang="ru-RU" sz="900" dirty="0" err="1" smtClean="0"/>
              <a:t>Қордың Түркістан облысындағы нәтижелерінің </a:t>
            </a:r>
            <a:r>
              <a:rPr lang="ru-RU" sz="900" dirty="0" smtClean="0"/>
              <a:t>серпіні</a:t>
            </a:r>
          </a:p>
          <a:p>
            <a:pPr marL="0" indent="0">
              <a:buNone/>
            </a:pPr>
            <a:r>
              <a:rPr lang="ru-RU" sz="900" dirty="0" smtClean="0"/>
              <a:t>1.3 </a:t>
            </a:r>
            <a:r>
              <a:rPr lang="ru-RU" sz="900" dirty="0"/>
              <a:t>Қордың Түркістан облысындағы өңірлік бағдарламаларының нәтижелері</a:t>
            </a:r>
            <a:endParaRPr lang="ru-RU" sz="500" dirty="0"/>
          </a:p>
          <a:p>
            <a:pPr marL="0" indent="0">
              <a:buNone/>
            </a:pPr>
            <a:r>
              <a:rPr lang="ru-RU" sz="1100" b="1" dirty="0" smtClean="0"/>
              <a:t>2. Ағымдағы жағдай</a:t>
            </a:r>
          </a:p>
          <a:p>
            <a:pPr marL="0" indent="0">
              <a:buNone/>
            </a:pPr>
            <a:r>
              <a:rPr lang="ru-RU" sz="900" dirty="0" smtClean="0"/>
              <a:t>2.1 Түркістан облысының статистикалық көрсеткіштері</a:t>
            </a:r>
          </a:p>
          <a:p>
            <a:pPr marL="0" indent="0">
              <a:buNone/>
            </a:pPr>
            <a:r>
              <a:rPr lang="ru-RU" sz="900" dirty="0"/>
              <a:t>2.2 Түркістан облысының ерекшеліктері</a:t>
            </a:r>
          </a:p>
          <a:p>
            <a:pPr marL="0" indent="0">
              <a:buNone/>
            </a:pPr>
            <a:r>
              <a:rPr lang="ru-RU" sz="900" dirty="0" smtClean="0"/>
              <a:t>2.3 Түркістан облысының ел экономикасына қосқан үлесі статистикасы</a:t>
            </a:r>
          </a:p>
          <a:p>
            <a:pPr marL="0" indent="0">
              <a:buNone/>
            </a:pPr>
            <a:r>
              <a:rPr lang="ru-RU" sz="900" dirty="0" smtClean="0"/>
              <a:t>2.4 Түркістан облысының халықты жұмыспен қамту статистикасы</a:t>
            </a:r>
          </a:p>
          <a:p>
            <a:pPr marL="0" indent="0">
              <a:buNone/>
            </a:pPr>
            <a:r>
              <a:rPr lang="ru-RU" sz="900" dirty="0" smtClean="0"/>
              <a:t>2.5 Түркістан облысының 2022/23 оқу жылының басындағы білім беру саласының статистикасы</a:t>
            </a:r>
          </a:p>
          <a:p>
            <a:pPr marL="0" indent="0">
              <a:buNone/>
            </a:pPr>
            <a:r>
              <a:rPr lang="ru-RU" sz="900" dirty="0"/>
              <a:t>2.6 Түркістан облысы экономикасының құрылымы</a:t>
            </a:r>
          </a:p>
          <a:p>
            <a:pPr marL="0" indent="0">
              <a:buNone/>
            </a:pPr>
            <a:r>
              <a:rPr lang="ru-RU" sz="900" dirty="0"/>
              <a:t>2.7 Түркістан облысының шекара маңындағы өңірлері</a:t>
            </a:r>
          </a:p>
          <a:p>
            <a:pPr marL="0" indent="0">
              <a:buNone/>
            </a:pPr>
            <a:r>
              <a:rPr lang="ru-RU" sz="900" dirty="0"/>
              <a:t>2.8 Түркістан облысының сыртқы сауда динамикасы</a:t>
            </a:r>
          </a:p>
          <a:p>
            <a:pPr marL="0" indent="0">
              <a:buNone/>
            </a:pPr>
            <a:r>
              <a:rPr lang="ru-RU" sz="900" dirty="0"/>
              <a:t>2.9 Түркістан облысының 2022 жылғы сыртқы сауда құрылымы</a:t>
            </a:r>
          </a:p>
          <a:p>
            <a:pPr marL="0" indent="0">
              <a:buNone/>
            </a:pPr>
            <a:r>
              <a:rPr lang="ru-RU" sz="900" dirty="0"/>
              <a:t>2.10 Түркістан облысының 2022 жылғы импорт құрылымы</a:t>
            </a:r>
            <a:endParaRPr lang="ru-RU" sz="900" dirty="0" smtClean="0"/>
          </a:p>
          <a:p>
            <a:pPr marL="0" indent="0">
              <a:buNone/>
            </a:pPr>
            <a:r>
              <a:rPr lang="ru-RU" sz="900" dirty="0" smtClean="0"/>
              <a:t>2.11 Қарағанды облысының 2022 жылғы сыртқы сауда құрылымы</a:t>
            </a:r>
          </a:p>
          <a:p>
            <a:pPr marL="0" indent="0">
              <a:buNone/>
            </a:pPr>
            <a:r>
              <a:rPr lang="ru-RU" sz="900" dirty="0"/>
              <a:t>2.12 Жамбыл облысының 2022 жылғы сыртқы сауда құрылымы</a:t>
            </a:r>
            <a:endParaRPr lang="ru-RU" sz="900" dirty="0" smtClean="0"/>
          </a:p>
          <a:p>
            <a:pPr marL="0" indent="0">
              <a:buNone/>
            </a:pPr>
            <a:r>
              <a:rPr lang="ru-RU" sz="900" dirty="0"/>
              <a:t>2.13 Қызылорда облысының 2022 жылғы сыртқы сауда құрылымы</a:t>
            </a:r>
            <a:endParaRPr lang="ru-RU" sz="900" dirty="0" smtClean="0"/>
          </a:p>
          <a:p>
            <a:pPr marL="0" indent="0">
              <a:buNone/>
            </a:pPr>
            <a:r>
              <a:rPr lang="ru-RU" sz="900" dirty="0"/>
              <a:t>2.14 Өзбекстан Республикасының 2022 жылғы сыртқы сауда құрылымы</a:t>
            </a:r>
            <a:endParaRPr lang="ru-RU" sz="900" dirty="0" smtClean="0"/>
          </a:p>
          <a:p>
            <a:pPr marL="0" indent="0">
              <a:buNone/>
            </a:pPr>
            <a:r>
              <a:rPr lang="ru-RU" sz="900" dirty="0"/>
              <a:t>2.15 </a:t>
            </a:r>
            <a:r>
              <a:rPr lang="ru-RU" sz="900" dirty="0" err="1" smtClean="0"/>
              <a:t>Өзбекстан </a:t>
            </a:r>
            <a:r>
              <a:rPr lang="ru-RU" sz="900" dirty="0" err="1"/>
              <a:t>Республикасына</a:t>
            </a:r>
            <a:r>
              <a:rPr lang="ru-RU" sz="900" dirty="0"/>
              <a:t> </a:t>
            </a:r>
            <a:r>
              <a:rPr lang="ru-RU" sz="900" dirty="0" smtClean="0"/>
              <a:t>2022 </a:t>
            </a:r>
            <a:r>
              <a:rPr lang="ru-RU" sz="900" dirty="0" err="1" smtClean="0"/>
              <a:t>жылғы </a:t>
            </a:r>
            <a:r>
              <a:rPr lang="ru-RU" sz="900" dirty="0" smtClean="0"/>
              <a:t>ҚР </a:t>
            </a:r>
            <a:r>
              <a:rPr lang="ru-RU" sz="900" dirty="0"/>
              <a:t>экспортының құрылымы</a:t>
            </a:r>
            <a:endParaRPr lang="ru-RU" sz="900" dirty="0" smtClean="0"/>
          </a:p>
          <a:p>
            <a:pPr marL="0" indent="0">
              <a:buNone/>
            </a:pPr>
            <a:r>
              <a:rPr lang="ru-RU" sz="900" dirty="0"/>
              <a:t>2.16 Ағымдағы жағдай бойынша қорытындылар</a:t>
            </a:r>
            <a:endParaRPr lang="ru-RU" sz="900" dirty="0" smtClean="0"/>
          </a:p>
          <a:p>
            <a:pPr marL="0" indent="0">
              <a:buNone/>
            </a:pPr>
            <a:r>
              <a:rPr lang="ru-RU" sz="1100" b="1" dirty="0" smtClean="0"/>
              <a:t>3. Даму перспективалары және ұсыныстар</a:t>
            </a:r>
          </a:p>
          <a:p>
            <a:pPr marL="0" indent="0">
              <a:buNone/>
            </a:pPr>
            <a:r>
              <a:rPr lang="ru-RU" sz="900" dirty="0" smtClean="0"/>
              <a:t>3.1 </a:t>
            </a:r>
            <a:r>
              <a:rPr lang="ru-RU" sz="900" dirty="0" smtClean="0"/>
              <a:t>Өңір экономикасына инвестициялау үшін перспективалық бағыттар</a:t>
            </a:r>
          </a:p>
          <a:p>
            <a:pPr marL="0" indent="0">
              <a:buNone/>
            </a:pPr>
            <a:r>
              <a:rPr lang="ru-RU" sz="900" dirty="0"/>
              <a:t>3.2 </a:t>
            </a:r>
            <a:r>
              <a:rPr lang="ru-RU" sz="900" dirty="0" err="1" smtClean="0"/>
              <a:t>Дамыту</a:t>
            </a:r>
            <a:r>
              <a:rPr lang="ru-RU" sz="900" dirty="0" smtClean="0"/>
              <a:t> </a:t>
            </a:r>
            <a:r>
              <a:rPr lang="ru-RU" sz="900" dirty="0" err="1" smtClean="0"/>
              <a:t>жөніндегі ұсыныстар</a:t>
            </a:r>
            <a:endParaRPr lang="ru-RU" sz="500" dirty="0"/>
          </a:p>
          <a:p>
            <a:pPr marL="0" indent="0">
              <a:buNone/>
            </a:pPr>
            <a:r>
              <a:rPr lang="ru-RU" sz="1100" b="1" dirty="0" smtClean="0"/>
              <a:t>4</a:t>
            </a:r>
            <a:r>
              <a:rPr lang="ru-RU" sz="1100" b="1" dirty="0"/>
              <a:t>. </a:t>
            </a:r>
            <a:r>
              <a:rPr lang="ru-RU" sz="1100" b="1" dirty="0" smtClean="0"/>
              <a:t>Мемлекеттік сектордың өңір экономикасын дамытуға қатысуы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4122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Мазмұны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85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707088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2.15 </a:t>
            </a:r>
            <a:r>
              <a:rPr lang="ru-RU" sz="2000" b="1" dirty="0" err="1" smtClean="0">
                <a:solidFill>
                  <a:schemeClr val="tx1"/>
                </a:solidFill>
              </a:rPr>
              <a:t>Өзбекстан </a:t>
            </a:r>
            <a:r>
              <a:rPr lang="ru-RU" sz="2000" b="1" dirty="0" err="1" smtClean="0">
                <a:solidFill>
                  <a:schemeClr val="tx1"/>
                </a:solidFill>
              </a:rPr>
              <a:t>Республикасына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2022 </a:t>
            </a:r>
            <a:r>
              <a:rPr lang="ru-RU" sz="2000" b="1" dirty="0" err="1" smtClean="0">
                <a:solidFill>
                  <a:schemeClr val="tx1"/>
                </a:solidFill>
              </a:rPr>
              <a:t>жылғы </a:t>
            </a:r>
            <a:r>
              <a:rPr lang="ru-RU" sz="2000" b="1" dirty="0" smtClean="0">
                <a:solidFill>
                  <a:schemeClr val="tx1"/>
                </a:solidFill>
              </a:rPr>
              <a:t>ҚР </a:t>
            </a:r>
            <a:r>
              <a:rPr lang="ru-RU" sz="2000" b="1" dirty="0">
                <a:solidFill>
                  <a:schemeClr val="tx1"/>
                </a:solidFill>
              </a:rPr>
              <a:t>экспортының құрылымы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20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843558"/>
            <a:ext cx="8352928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Экспорт - $3 693 млн. АҚШ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доллары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8549237"/>
              </p:ext>
            </p:extLst>
          </p:nvPr>
        </p:nvGraphicFramePr>
        <p:xfrm>
          <a:off x="467543" y="1131599"/>
          <a:ext cx="7776865" cy="3581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1989">
                  <a:extLst>
                    <a:ext uri="{9D8B030D-6E8A-4147-A177-3AD203B41FA5}">
                      <a16:colId xmlns="" xmlns:a16="http://schemas.microsoft.com/office/drawing/2014/main" val="3494573803"/>
                    </a:ext>
                  </a:extLst>
                </a:gridCol>
                <a:gridCol w="1035154">
                  <a:extLst>
                    <a:ext uri="{9D8B030D-6E8A-4147-A177-3AD203B41FA5}">
                      <a16:colId xmlns="" xmlns:a16="http://schemas.microsoft.com/office/drawing/2014/main" val="2276201064"/>
                    </a:ext>
                  </a:extLst>
                </a:gridCol>
                <a:gridCol w="489722">
                  <a:extLst>
                    <a:ext uri="{9D8B030D-6E8A-4147-A177-3AD203B41FA5}">
                      <a16:colId xmlns="" xmlns:a16="http://schemas.microsoft.com/office/drawing/2014/main" val="3432766402"/>
                    </a:ext>
                  </a:extLst>
                </a:gridCol>
              </a:tblGrid>
              <a:tr h="224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Тауардың атауы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Экспорт, </a:t>
                      </a:r>
                      <a:r>
                        <a:rPr lang="ru-RU" sz="900" b="1" u="none" strike="noStrike" dirty="0" err="1">
                          <a:effectLst/>
                        </a:rPr>
                        <a:t>мың </a:t>
                      </a:r>
                      <a:r>
                        <a:rPr lang="ru-RU" sz="900" b="1" u="none" strike="noStrike" dirty="0" smtClean="0">
                          <a:effectLst/>
                        </a:rPr>
                        <a:t>доллар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Үлесі,% -бен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063857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БИДАЙ ЖӘНЕ МЕСЛИН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824 792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22,3%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782875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ТЕЛЕФОН АППАРАТТАРЫ, СЫМДЫ НЕМЕСЕ СЫМСЫЗ ЖЕЛІДЕГІ КОММУНИКАЦИЯҒА АРНАЛҒАН АППАРАТУРАНЫ ҚОСА АЛҒАНДА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320 428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8,7%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592775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МЫС КЕНДЕРІ МЕН КОНЦЕНТРАТТАРЫ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259 178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6895426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ТЕМIРДЕН НЕМЕСЕ ЗАҢСЫЗ БОЛАТТАН ЖАСАЛҒАН ЖАРТЫЛАЙ ФАБРИКАТТАР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223 149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471611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ЖЕҢІЛ АВТОМОБИЛЬДЕР ЖӘНЕ ӨЗГЕ ДЕ МОТОРЛЫ КӨЛІКТЕР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219 698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6807858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ЕНІ 600 ММ НЕМЕСЕ ОДАН АСТАМ ТЕМІРДЕН НЕМЕСЕ ЗАҢСЫЗ БОЛАТТАН ЖАСАЛҒАН ЖАЛПАҚ ИЛЕК, ЫСТЫҚ </a:t>
                      </a:r>
                      <a:r>
                        <a:rPr lang="ru-RU" sz="700" u="none" strike="noStrike" dirty="0" smtClean="0">
                          <a:effectLst/>
                        </a:rPr>
                        <a:t>ТАПТАЛҒАН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143 928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8301429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БИДАЙ ҰНЫ НЕМЕСЕ ҚАРА БИДАЙ ҰНЫ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139 622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3,8%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5682088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КҮНБАҒЫС, САФЛОР НЕМЕСЕ МАҚТА МАЙЫ ЖӘНЕ ОЛАРДЫҢ ФРАКЦИЯЛАРЫ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132 202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3,6%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737846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ӨҢДЕЛМЕГЕН АЛЮМИНИЙ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120 018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3,3%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779038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ІРІ ҚАРА МАЛДЫҢ ЖАС НЕМЕСЕ САЛҚЫНДАТЫЛҒАН ЕТІ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81 937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2,2%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204468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МЫРЫШ КЕНДЕРІ МЕН КОНЦЕНТРАТТАРЫ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80 679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2,2%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398661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КҮНБАҒЫСТЫҢ ҰСАҚТАЛҒАН НЕМЕСЕ ҰСАҚТАЛМАҒАН ТҰҚЫМДАРЫ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68 193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1,8%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9004045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ЕНІ 600 ММ НЕМЕСЕ ОДАН АСТАМ ТЕМІРДЕН НЕМЕСЕ ЗАҢСЫЗ БОЛАТТАН ЖАСАЛҒАН ЖАЗЫҚ </a:t>
                      </a:r>
                      <a:r>
                        <a:rPr lang="ru-RU" sz="700" u="none" strike="noStrike" dirty="0" smtClean="0">
                          <a:effectLst/>
                        </a:rPr>
                        <a:t>ИЛЕМ, </a:t>
                      </a:r>
                      <a:r>
                        <a:rPr lang="ru-RU" sz="700" u="none" strike="noStrike" dirty="0">
                          <a:effectLst/>
                        </a:rPr>
                        <a:t>СУЫҚ </a:t>
                      </a:r>
                      <a:r>
                        <a:rPr lang="ru-RU" sz="700" u="none" strike="noStrike" dirty="0" smtClean="0">
                          <a:effectLst/>
                        </a:rPr>
                        <a:t>ИЛЕМДЕЛГЕН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63 889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1,7%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943095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АЗОТ, ФОСФОР ЖӘНЕ КАЛИЙ ЕКІ НЕМЕСЕ ҮШ ҚОРЕКТІК ЭЛЕМЕНТІ БАР МИНЕРАЛДЫ НЕМЕСЕ ХИМИЯЛЫҚ ТЫҢАЙТҚЫШТАР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58 412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1,6%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7089910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ШИКІ МҰНАЙ ЖӘНЕ МҰНАЙ ӨНІМДЕРІ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54 017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80337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МАРГАРИН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49 428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425359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ШИКІДЕН БАСҚА МҰНАЙ ЖӘНЕ МҰНАЙ ӨНІМДЕРІ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47 040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095600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АЛЮМИНИЙ СЫМЫ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41 983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524032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ҚАБЫЛДАУ ТЕЛЕВИЗИЯЛЫҚ АППАРАТУРАСЫН ӨЗ ҚҰРАМЫНА ЕНГІЗБЕЙТІН МОНИТОРЛАР МЕН ПРОЕКТОРЛАР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39 369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113733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ТЕМIРДЕН НЕМЕСЕ ЗАҢСЫЗ БОЛАТТАН ЖАСАЛҒАН, ОДАН ӘРI ӨҢДЕЛМЕГЕН ШЫБЫҚТАР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38 218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263156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ЕНІ 600 ММ НЕМЕСЕ ОДАН АСТАМ ТЕМІРДЕН НЕМЕСЕ ЗАҢСЫЗ БОЛАТТАН ЖАСАЛҒАН ЖАЛПАҚ </a:t>
                      </a:r>
                      <a:r>
                        <a:rPr lang="ru-RU" sz="700" u="none" strike="noStrike" dirty="0" smtClean="0">
                          <a:effectLst/>
                        </a:rPr>
                        <a:t>ИЛЕМ, </a:t>
                      </a:r>
                      <a:r>
                        <a:rPr lang="ru-RU" sz="700" u="none" strike="noStrike" dirty="0">
                          <a:effectLst/>
                        </a:rPr>
                        <a:t>ЖАЛАТЫЛҒАН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29 971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488583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ПОРТЛАНДЦЕМЕНТ, САЗ БАЛШЫҚТЫ ЦЕМЕНТ, ШЛАК ЦЕМЕНТІ, СУПЕРСУЛЬФАТТЫ ЦЕМЕНТ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26 376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6548815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ЖАС</a:t>
                      </a:r>
                      <a:r>
                        <a:rPr lang="ru-RU" sz="700" u="none" strike="noStrike" dirty="0">
                          <a:effectLst/>
                        </a:rPr>
                        <a:t>, САЛҚЫНДАТЫЛҒАН НЕМЕСЕ </a:t>
                      </a:r>
                      <a:r>
                        <a:rPr lang="ru-RU" sz="700" u="none" strike="noStrike" dirty="0" smtClean="0">
                          <a:effectLst/>
                        </a:rPr>
                        <a:t>МҰЗДАТЫЛҒАН ҚОЙ ЕТІ НЕМЕСЕ ЕШКІ ЕТІ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25 858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305806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ӨСІМДІК МАЙЛАРЫН НЕМЕСЕ МАЙЛАРЫН АЛУ КЕЗІНДЕ АЛЫНАТЫН ЖМЫХТАР ЖӘНЕ БАСҚА ДА ҚАТТЫ ҚАЛДЫҚТАР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24 390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4348053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ДӘРІЛІК ЗАТТАР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23 800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178600"/>
                  </a:ext>
                </a:extLst>
              </a:tr>
              <a:tr h="1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ӨЗГЕ 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556 172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15,1%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4" marR="3664" marT="36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0656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D40705-4862-F84C-400F-2C0DE04DC57C}"/>
              </a:ext>
            </a:extLst>
          </p:cNvPr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ҚМ </a:t>
            </a:r>
            <a:r>
              <a:rPr lang="ru-RU" sz="800" i="1" dirty="0" err="1" smtClean="0"/>
              <a:t>Мемлекеттік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кірістер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(https://kgd.gov.kz</a:t>
            </a:r>
            <a:r>
              <a:rPr lang="ru-RU" sz="800" i="1" dirty="0" smtClean="0"/>
              <a:t>)</a:t>
            </a:r>
            <a:endParaRPr lang="ru-RU" sz="800" i="1" dirty="0"/>
          </a:p>
        </p:txBody>
      </p:sp>
    </p:spTree>
    <p:extLst>
      <p:ext uri="{BB962C8B-B14F-4D97-AF65-F5344CB8AC3E}">
        <p14:creationId xmlns="" xmlns:p14="http://schemas.microsoft.com/office/powerpoint/2010/main" val="224072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2.16 Ағымдағы жағдай бойынша қорытындылар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15566"/>
            <a:ext cx="360040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b="1" dirty="0">
                <a:solidFill>
                  <a:schemeClr val="tx1"/>
                </a:solidFill>
              </a:rPr>
              <a:t>Қалыптасқан өнеркәсіп: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Батыс Еуропа - Батыс Қытай халықаралық көлік дәлізі есебінен өңірдің тиімді географиялық орналасуы;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Ауыл шаруашылығы алқаптарының едәуір алаңдарының, қолайлы топырақ жағдайларының және күн жарығының болуы </a:t>
            </a:r>
            <a:r>
              <a:rPr lang="ru-RU" sz="800" i="1" dirty="0">
                <a:solidFill>
                  <a:schemeClr val="tx1"/>
                </a:solidFill>
              </a:rPr>
              <a:t>(жылына 9 ай)</a:t>
            </a:r>
            <a:r>
              <a:rPr lang="ru-RU" sz="800" dirty="0">
                <a:solidFill>
                  <a:schemeClr val="tx1"/>
                </a:solidFill>
              </a:rPr>
              <a:t>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Тарихи-мәдени және археологиялық объектілер туристік әлеуетті ауқымды іске асыру үшін қолайлы жағдайлар жасайды;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Табиғи-рекреациялық ресурстар:</a:t>
            </a:r>
          </a:p>
          <a:p>
            <a:pPr marL="177800" indent="-171450">
              <a:buFontTx/>
              <a:buChar char="-"/>
            </a:pPr>
            <a:r>
              <a:rPr lang="ru-RU" sz="800" dirty="0" err="1">
                <a:solidFill>
                  <a:schemeClr val="tx1"/>
                </a:solidFill>
              </a:rPr>
              <a:t>Қаратау жотасы, оңтүстік-шығысында - Талас Алатауының батыс шеті, Қаржантау жоталары</a:t>
            </a:r>
            <a:r>
              <a:rPr lang="ru-RU" sz="800" dirty="0">
                <a:solidFill>
                  <a:schemeClr val="tx1"/>
                </a:solidFill>
              </a:rPr>
              <a:t>;</a:t>
            </a:r>
          </a:p>
          <a:p>
            <a:pPr marL="177800" indent="-171450">
              <a:buFontTx/>
              <a:buChar char="-"/>
            </a:pPr>
            <a:r>
              <a:rPr lang="ru-RU" sz="800" dirty="0">
                <a:solidFill>
                  <a:schemeClr val="tx1"/>
                </a:solidFill>
              </a:rPr>
              <a:t>Шардара су қоймасы;</a:t>
            </a:r>
          </a:p>
          <a:p>
            <a:pPr marL="177800" indent="-171450">
              <a:buFontTx/>
              <a:buChar char="-"/>
            </a:pPr>
            <a:r>
              <a:rPr lang="ru-RU" sz="800" dirty="0">
                <a:solidFill>
                  <a:schemeClr val="tx1"/>
                </a:solidFill>
              </a:rPr>
              <a:t>минералды су көздері (Сарыағаш, </a:t>
            </a:r>
            <a:r>
              <a:rPr lang="ru-RU" sz="800" dirty="0" err="1" smtClean="0">
                <a:solidFill>
                  <a:schemeClr val="tx1"/>
                </a:solidFill>
              </a:rPr>
              <a:t>Манкент</a:t>
            </a:r>
            <a:r>
              <a:rPr lang="ru-RU" sz="800" dirty="0">
                <a:solidFill>
                  <a:schemeClr val="tx1"/>
                </a:solidFill>
              </a:rPr>
              <a:t>, емдік балшық және басқалар</a:t>
            </a:r>
            <a:r>
              <a:rPr lang="ru-RU" sz="800" dirty="0" smtClean="0">
                <a:solidFill>
                  <a:schemeClr val="tx1"/>
                </a:solidFill>
              </a:rPr>
              <a:t>).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147814"/>
            <a:ext cx="3600400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b="1" dirty="0">
                <a:solidFill>
                  <a:schemeClr val="tx1"/>
                </a:solidFill>
              </a:rPr>
              <a:t>Жоғары индустриялық әлеует: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Суармалы жерлердің ауданын кеңейту;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Құрылыс қарқынының күрт өсуі және кең таралған пайдалы қазбалардың едәуір әлеуеті негізінде құрылыс материалдары өндірісін дамыту перспективалары;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АЭА және индустриялық аймақтарда жаңа өндірістерді орналастыру мүмкіндігі;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Ауыл шаруашылығы өнімдерін қайта өңдеу саласындағы жобаларды іске асыру есебінен өңдеу өнеркәсібінің көлемін ұлғайту;</a:t>
            </a:r>
          </a:p>
          <a:p>
            <a:pPr marL="8890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Халықаралық іс-шараларды өткізу салдарынан өңірдің іскерлік имиджі мен инвестициялық тартымдылығының өсуі;</a:t>
            </a:r>
          </a:p>
          <a:p>
            <a:pPr marL="88900" indent="-82550">
              <a:buFont typeface="Arial" pitchFamily="34" charset="0"/>
              <a:buChar char="•"/>
            </a:pPr>
            <a:endParaRPr lang="ru-RU" sz="800" dirty="0">
              <a:solidFill>
                <a:schemeClr val="tx1"/>
              </a:solidFill>
            </a:endParaRP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251520" y="3147814"/>
            <a:ext cx="432880" cy="421636"/>
            <a:chOff x="5926225" y="921350"/>
            <a:chExt cx="517800" cy="504350"/>
          </a:xfrm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326212" y="900736"/>
            <a:ext cx="360287" cy="36030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4700736" y="3460726"/>
            <a:ext cx="370748" cy="324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4711462" y="912878"/>
            <a:ext cx="360022" cy="36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915566"/>
            <a:ext cx="3672408" cy="23021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b="1" dirty="0">
                <a:solidFill>
                  <a:schemeClr val="tx1"/>
                </a:solidFill>
              </a:rPr>
              <a:t>Туризм саласын дамыту: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>
                <a:solidFill>
                  <a:schemeClr val="tx1"/>
                </a:solidFill>
              </a:rPr>
              <a:t>2019- 2021 жылдар аралығында өңірге туризм саласына 252,9 млрд тг инвестиция салынды (ҚР бойынша 1-ші орын). Бұл ретте 2022 жылдың қорытындысы бойынша ішкі туризм бойынша орналасу орындарына келушілерге қызмет көрсету бойынша аймақ 2019 жылмен салыстырғанда 2 тармаққа төмендеп, тек 9-шы орынға ие болды.</a:t>
            </a:r>
            <a:endParaRPr lang="en-US" sz="750" dirty="0">
              <a:solidFill>
                <a:schemeClr val="tx1"/>
              </a:solidFill>
            </a:endParaRPr>
          </a:p>
          <a:p>
            <a:r>
              <a:rPr lang="ru-RU" sz="750" b="1" dirty="0">
                <a:solidFill>
                  <a:schemeClr val="tx1"/>
                </a:solidFill>
              </a:rPr>
              <a:t>Өңір экономикасының тәуелділігі: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>
                <a:solidFill>
                  <a:schemeClr val="tx1"/>
                </a:solidFill>
              </a:rPr>
              <a:t>Өңір өнеркәсібінің 50% -дан астамы тау-кен өндіру саласына тиесілі. Ірі қайта өңдеу кәсіпорындары негізінен тау-кен өндіру саласымен, оның ішінде уран кенін өндірумен байланысты;</a:t>
            </a:r>
          </a:p>
          <a:p>
            <a:r>
              <a:rPr lang="ru-RU" sz="750" b="1" dirty="0">
                <a:solidFill>
                  <a:schemeClr val="tx1"/>
                </a:solidFill>
              </a:rPr>
              <a:t>Маңызды инфрақұрылымдық элементтердің болмауы: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>
                <a:solidFill>
                  <a:schemeClr val="tx1"/>
                </a:solidFill>
              </a:rPr>
              <a:t>Экологиялық жағдай, оның ішінде су тапшылығы;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>
                <a:solidFill>
                  <a:schemeClr val="tx1"/>
                </a:solidFill>
              </a:rPr>
              <a:t>Қатты тұрмыстық қалдықтарды қайта өңдеудің төмен үлесі және кәдеге жарату - 16%.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>
                <a:solidFill>
                  <a:schemeClr val="tx1"/>
                </a:solidFill>
              </a:rPr>
              <a:t>Ауыл шаруашылығы техникасының шамамен 85% тозуы;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 err="1">
                <a:solidFill>
                  <a:schemeClr val="tx1"/>
                </a:solidFill>
              </a:rPr>
              <a:t>Жоғары білікті кадрлардың, әсіресе агроөнеркәсіптік кешендегі тапшылығы (агроном, технолог және т.б</a:t>
            </a:r>
            <a:r>
              <a:rPr lang="ru-RU" sz="750" dirty="0">
                <a:solidFill>
                  <a:schemeClr val="tx1"/>
                </a:solidFill>
              </a:rPr>
              <a:t>.);</a:t>
            </a:r>
            <a:endParaRPr lang="en-US" sz="750" dirty="0">
              <a:solidFill>
                <a:schemeClr val="tx1"/>
              </a:solidFill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ru-RU" sz="750" dirty="0" smtClean="0">
                <a:solidFill>
                  <a:schemeClr val="tx1"/>
                </a:solidFill>
              </a:rPr>
              <a:t>Өңір қалалары мен көршілес өңірлер арасында жылдамдықты ТЖ жолдарының және қатынастардың болмауы (электр поездары)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3289753"/>
            <a:ext cx="3672408" cy="1442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800" b="1" dirty="0">
                <a:solidFill>
                  <a:schemeClr val="tx1"/>
                </a:solidFill>
              </a:rPr>
              <a:t>Өңдеу өнеркәсібі мен ауыл шаруашылығы секторында өңірдің инвестициялық тартымдылығын төмендету: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Табыстарды, жұмыс орындарын қысқарту;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Топырақтың пестицидтермен ластануы;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Су тасқыны мен су тасқынына қарсы іс-қимыл инфрақұрылымының жеткіліксіздігі.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Шағын және орта бизнесте кепіл мүлкінің жетіспеуіне байланысты қаржы-кредит ресурстарына қол жетімділік жеткіліксіз.</a:t>
            </a:r>
          </a:p>
          <a:p>
            <a:pPr marL="82550" indent="-82550">
              <a:buFont typeface="Arial" pitchFamily="34" charset="0"/>
              <a:buChar char="•"/>
            </a:pP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2756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208" y="3567874"/>
            <a:ext cx="24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88024" y="12756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379588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480399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Түркістан облысының </a:t>
            </a:r>
            <a:r>
              <a:rPr lang="ru-RU" sz="800" i="1" dirty="0" smtClean="0"/>
              <a:t>Стратегия </a:t>
            </a:r>
            <a:r>
              <a:rPr lang="ru-RU" sz="800" i="1" dirty="0" err="1" smtClean="0"/>
              <a:t>және экономикалық </a:t>
            </a:r>
            <a:r>
              <a:rPr lang="ru-RU" sz="800" i="1" dirty="0" smtClean="0"/>
              <a:t>даму </a:t>
            </a:r>
            <a:r>
              <a:rPr lang="ru-RU" sz="800" i="1" dirty="0" err="1" smtClean="0"/>
              <a:t>басқармасы</a:t>
            </a:r>
            <a:r>
              <a:rPr lang="ru-RU" sz="800" i="1" dirty="0" smtClean="0"/>
              <a:t> </a:t>
            </a:r>
            <a:r>
              <a:rPr lang="en-US" sz="800" dirty="0" smtClean="0">
                <a:hlinkClick r:id="rId4"/>
              </a:rPr>
              <a:t>(https</a:t>
            </a:r>
            <a:r>
              <a:rPr lang="en-US" sz="800" dirty="0">
                <a:hlinkClick r:id="rId4"/>
              </a:rPr>
              <a:t>://www.gov.kz/memleket/entities/turkestan-ekonomika/documents/details/387510?lang=ru</a:t>
            </a:r>
            <a:r>
              <a:rPr lang="ru-RU" sz="800" dirty="0"/>
              <a:t>)</a:t>
            </a:r>
            <a:endParaRPr lang="ru-RU" sz="800" i="1" dirty="0"/>
          </a:p>
          <a:p>
            <a:endParaRPr lang="ru-RU" sz="800" i="1" dirty="0"/>
          </a:p>
        </p:txBody>
      </p:sp>
    </p:spTree>
    <p:extLst>
      <p:ext uri="{BB962C8B-B14F-4D97-AF65-F5344CB8AC3E}">
        <p14:creationId xmlns="" xmlns:p14="http://schemas.microsoft.com/office/powerpoint/2010/main" val="416954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3.1 </a:t>
            </a:r>
            <a:r>
              <a:rPr lang="ru-RU" sz="2000" b="1" dirty="0" err="1" smtClean="0">
                <a:solidFill>
                  <a:schemeClr val="tx1"/>
                </a:solidFill>
              </a:rPr>
              <a:t>Ө</a:t>
            </a:r>
            <a:r>
              <a:rPr lang="ru-RU" sz="2000" b="1" dirty="0" err="1" smtClean="0">
                <a:solidFill>
                  <a:schemeClr val="tx1"/>
                </a:solidFill>
              </a:rPr>
              <a:t>ңір </a:t>
            </a:r>
            <a:r>
              <a:rPr lang="ru-RU" sz="2000" b="1" dirty="0" err="1" smtClean="0">
                <a:solidFill>
                  <a:schemeClr val="tx1"/>
                </a:solidFill>
              </a:rPr>
              <a:t>экономикасына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инвестициялау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үшін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перспективалық бағыттар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147957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Экономика секторларын дамыту үшін жағдайлар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9512" y="276193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Инвестициялар бағыттары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512" y="42397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Табыс көздері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9155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Секторлар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71784" y="1196463"/>
            <a:ext cx="2356399" cy="1672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ru-RU" sz="900" b="1" dirty="0"/>
              <a:t>Нарық: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</a:rPr>
              <a:t>Өзбекстан Республикасының шекара маңындағы қалаларының ішкі нарығы мен халқы</a:t>
            </a:r>
          </a:p>
          <a:p>
            <a:r>
              <a:rPr lang="ru-RU" sz="900" b="1" dirty="0"/>
              <a:t>Жоғары индустриялық әлеует: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</a:rPr>
              <a:t>2022 </a:t>
            </a:r>
            <a:r>
              <a:rPr lang="ru-RU" sz="900" i="1" dirty="0" err="1">
                <a:solidFill>
                  <a:schemeClr val="tx1"/>
                </a:solidFill>
              </a:rPr>
              <a:t>жылдың </a:t>
            </a:r>
            <a:r>
              <a:rPr lang="ru-RU" sz="900" i="1" dirty="0">
                <a:solidFill>
                  <a:schemeClr val="tx1"/>
                </a:solidFill>
              </a:rPr>
              <a:t>9 </a:t>
            </a:r>
            <a:r>
              <a:rPr lang="ru-RU" sz="900" i="1" dirty="0" err="1">
                <a:solidFill>
                  <a:schemeClr val="tx1"/>
                </a:solidFill>
              </a:rPr>
              <a:t>айында</a:t>
            </a:r>
            <a:r>
              <a:rPr lang="ru-RU" sz="900" i="1" dirty="0">
                <a:solidFill>
                  <a:schemeClr val="tx1"/>
                </a:solidFill>
              </a:rPr>
              <a:t> </a:t>
            </a:r>
            <a:r>
              <a:rPr lang="ru-RU" sz="900" i="1" dirty="0" err="1">
                <a:solidFill>
                  <a:schemeClr val="tx1"/>
                </a:solidFill>
              </a:rPr>
              <a:t>өңдеу өнеркәсібіндегі </a:t>
            </a:r>
            <a:r>
              <a:rPr lang="ru-RU" sz="900" i="1" dirty="0" err="1" smtClean="0">
                <a:solidFill>
                  <a:schemeClr val="tx1"/>
                </a:solidFill>
              </a:rPr>
              <a:t> өңірде жұмыс істеп</a:t>
            </a:r>
            <a:r>
              <a:rPr lang="ru-RU" sz="900" i="1" dirty="0" smtClean="0">
                <a:solidFill>
                  <a:schemeClr val="tx1"/>
                </a:solidFill>
              </a:rPr>
              <a:t> </a:t>
            </a:r>
            <a:r>
              <a:rPr lang="ru-RU" sz="900" i="1" dirty="0" err="1" smtClean="0">
                <a:solidFill>
                  <a:schemeClr val="tx1"/>
                </a:solidFill>
              </a:rPr>
              <a:t>тұрған </a:t>
            </a:r>
            <a:r>
              <a:rPr lang="ru-RU" sz="900" i="1" dirty="0" smtClean="0">
                <a:solidFill>
                  <a:schemeClr val="tx1"/>
                </a:solidFill>
              </a:rPr>
              <a:t>55 </a:t>
            </a:r>
            <a:r>
              <a:rPr lang="ru-RU" sz="900" i="1" dirty="0" err="1">
                <a:solidFill>
                  <a:schemeClr val="tx1"/>
                </a:solidFill>
              </a:rPr>
              <a:t>кәсіпорын </a:t>
            </a:r>
            <a:r>
              <a:rPr lang="ru-RU" sz="900" i="1" dirty="0">
                <a:solidFill>
                  <a:schemeClr val="tx1"/>
                </a:solidFill>
              </a:rPr>
              <a:t>377,9 </a:t>
            </a:r>
            <a:r>
              <a:rPr lang="ru-RU" sz="900" i="1" dirty="0" err="1">
                <a:solidFill>
                  <a:schemeClr val="tx1"/>
                </a:solidFill>
              </a:rPr>
              <a:t>млрд</a:t>
            </a:r>
            <a:r>
              <a:rPr lang="ru-RU" sz="900" i="1" dirty="0">
                <a:solidFill>
                  <a:schemeClr val="tx1"/>
                </a:solidFill>
              </a:rPr>
              <a:t> </a:t>
            </a:r>
            <a:r>
              <a:rPr lang="ru-RU" sz="900" i="1" dirty="0" err="1">
                <a:solidFill>
                  <a:schemeClr val="tx1"/>
                </a:solidFill>
              </a:rPr>
              <a:t>теңгенің өнімін өндірді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66952" y="3291930"/>
            <a:ext cx="2356399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 err="1" smtClean="0"/>
              <a:t>Заңды тұлғалардың орташа</a:t>
            </a:r>
            <a:r>
              <a:rPr lang="ru-RU" sz="900" dirty="0" smtClean="0"/>
              <a:t> </a:t>
            </a:r>
            <a:r>
              <a:rPr lang="ru-RU" sz="900" dirty="0" err="1" smtClean="0"/>
              <a:t>жобалары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66951" y="4227982"/>
            <a:ext cx="2356395" cy="432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/>
              <a:t>Жергілікті нарыққа, басқа өңірлерге жеткізу, шетелге экспорттау</a:t>
            </a:r>
          </a:p>
        </p:txBody>
      </p:sp>
      <p:cxnSp>
        <p:nvCxnSpPr>
          <p:cNvPr id="19" name="Прямая со стрелкой 18"/>
          <p:cNvCxnSpPr>
            <a:cxnSpLocks/>
            <a:stCxn id="16" idx="2"/>
            <a:endCxn id="11" idx="0"/>
          </p:cNvCxnSpPr>
          <p:nvPr/>
        </p:nvCxnSpPr>
        <p:spPr>
          <a:xfrm flipH="1">
            <a:off x="5045152" y="2869241"/>
            <a:ext cx="4832" cy="422689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5045152" y="3997003"/>
            <a:ext cx="0" cy="203235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4283968" y="943262"/>
            <a:ext cx="1799968" cy="204693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</a:rPr>
              <a:t>Өңдеуші </a:t>
            </a:r>
            <a:r>
              <a:rPr lang="ru-RU" sz="1100" b="1" dirty="0" err="1" smtClean="0">
                <a:solidFill>
                  <a:schemeClr val="accent6">
                    <a:lumMod val="75000"/>
                  </a:schemeClr>
                </a:solidFill>
              </a:rPr>
              <a:t>өнеркәсіп</a:t>
            </a:r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87727" y="1196463"/>
            <a:ext cx="2484128" cy="1676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ru-RU" sz="900" b="1" dirty="0"/>
              <a:t>Нарық: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</a:rPr>
              <a:t>Өзбекстан Республикасының шекара маңындағы қалаларының ішкі нарығы мен халқы</a:t>
            </a:r>
          </a:p>
          <a:p>
            <a:r>
              <a:rPr lang="ru-RU" sz="900" b="1" dirty="0"/>
              <a:t>Жоғары индустриялық әлеует: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Өңірдегі ауыл шаруашылығы дақылдарының егіс алқабы 859 906 гектарды құрады (ҚР-да 6-орын).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err="1"/>
              <a:t>2022 жылдың 9 айында ауыл шаруашылығы секторы 408,4 млрд теңгенің өнімін өндірді</a:t>
            </a:r>
            <a:r>
              <a:rPr lang="ru-RU" sz="900" dirty="0"/>
              <a:t>. (ҚР-да 2-орын)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7725" y="3291829"/>
            <a:ext cx="2484129" cy="705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ru-RU" sz="900" dirty="0" err="1" smtClean="0"/>
              <a:t>Заңды тұлғалардың орташа</a:t>
            </a:r>
            <a:r>
              <a:rPr lang="ru-RU" sz="900" dirty="0" smtClean="0"/>
              <a:t> </a:t>
            </a:r>
            <a:r>
              <a:rPr lang="ru-RU" sz="900" dirty="0" err="1" smtClean="0"/>
              <a:t>жобалары</a:t>
            </a:r>
            <a:r>
              <a:rPr lang="ru-RU" sz="900" dirty="0" smtClean="0"/>
              <a:t>, ШФҚ </a:t>
            </a:r>
            <a:r>
              <a:rPr lang="ru-RU" sz="900" dirty="0" err="1"/>
              <a:t>шағын </a:t>
            </a:r>
            <a:r>
              <a:rPr lang="ru-RU" sz="900" dirty="0" err="1" smtClean="0"/>
              <a:t>жобалары</a:t>
            </a:r>
            <a:r>
              <a:rPr lang="ru-RU" sz="900" dirty="0" smtClean="0"/>
              <a:t>, </a:t>
            </a:r>
            <a:r>
              <a:rPr lang="ru-RU" sz="900" dirty="0" err="1" smtClean="0"/>
              <a:t>үй.</a:t>
            </a:r>
            <a:r>
              <a:rPr lang="ru-RU" sz="900" dirty="0" smtClean="0"/>
              <a:t> </a:t>
            </a:r>
            <a:r>
              <a:rPr lang="ru-RU" sz="900" dirty="0" err="1" smtClean="0"/>
              <a:t>Шаруашылығының </a:t>
            </a:r>
            <a:r>
              <a:rPr lang="ru-RU" sz="900" dirty="0" smtClean="0"/>
              <a:t>микро </a:t>
            </a:r>
            <a:r>
              <a:rPr lang="ru-RU" sz="900" dirty="0" err="1" smtClean="0"/>
              <a:t>жобалары</a:t>
            </a:r>
            <a:endParaRPr lang="ru-RU" sz="900" dirty="0"/>
          </a:p>
        </p:txBody>
      </p:sp>
      <p:cxnSp>
        <p:nvCxnSpPr>
          <p:cNvPr id="20" name="Прямая со стрелкой 19"/>
          <p:cNvCxnSpPr>
            <a:cxnSpLocks/>
            <a:stCxn id="3" idx="2"/>
            <a:endCxn id="7" idx="0"/>
          </p:cNvCxnSpPr>
          <p:nvPr/>
        </p:nvCxnSpPr>
        <p:spPr>
          <a:xfrm flipH="1">
            <a:off x="7629790" y="2872735"/>
            <a:ext cx="1" cy="419094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387725" y="4229539"/>
            <a:ext cx="248413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/>
              <a:t>Жергілікті нарыққа, басқа өңірлерге жеткізу, шетелге экспорттау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7727" y="943262"/>
            <a:ext cx="2304256" cy="204693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Агроөнеркәсіптік кешен</a:t>
            </a:r>
          </a:p>
        </p:txBody>
      </p:sp>
      <p:cxnSp>
        <p:nvCxnSpPr>
          <p:cNvPr id="34" name="Прямая со стрелкой 33"/>
          <p:cNvCxnSpPr>
            <a:cxnSpLocks/>
          </p:cNvCxnSpPr>
          <p:nvPr/>
        </p:nvCxnSpPr>
        <p:spPr>
          <a:xfrm>
            <a:off x="7629790" y="3975930"/>
            <a:ext cx="0" cy="252004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91296" y="1203597"/>
            <a:ext cx="2416604" cy="1656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ru-RU" sz="900" b="1" dirty="0"/>
              <a:t>Нарық: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</a:rPr>
              <a:t>Өзбекстанның шекара маңындағы қалаларының ішкі нарығы мен халқы</a:t>
            </a:r>
            <a:endParaRPr lang="ru-RU" sz="900" b="1" dirty="0"/>
          </a:p>
          <a:p>
            <a:r>
              <a:rPr lang="ru-RU" sz="900" b="1" dirty="0"/>
              <a:t>Жоғары туристік әлеует: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</a:rPr>
              <a:t>2022 жылдың 9 айында өңірде жұмыс істеп тұрған 225 орналастыру орнына 196 136 келуші қызмет көрсетті.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 err="1">
                <a:solidFill>
                  <a:schemeClr val="tx1"/>
                </a:solidFill>
              </a:rPr>
              <a:t>Тұрмыс пен тамақтану, сондай-ақ өнер, ойын-сауық және демалыс қызметтерінен түскен табыс 32,5 млрд теңгені құрады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</a:p>
          <a:p>
            <a:endParaRPr lang="ru-RU" sz="900" i="1" dirty="0">
              <a:solidFill>
                <a:schemeClr val="tx1"/>
              </a:solidFill>
            </a:endParaRPr>
          </a:p>
          <a:p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3076" y="3291930"/>
            <a:ext cx="2434824" cy="68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spcAft>
                <a:spcPts val="600"/>
              </a:spcAft>
            </a:pPr>
            <a:r>
              <a:rPr lang="ru-RU" sz="900" dirty="0"/>
              <a:t>Ірі инвестициялық жобалар</a:t>
            </a: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512481" y="2869241"/>
            <a:ext cx="0" cy="422689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291296" y="4227982"/>
            <a:ext cx="2416604" cy="432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900" dirty="0"/>
              <a:t>Басқа өңірлерден және жақын шетелдерден туристер ағыны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1296" y="943262"/>
            <a:ext cx="2880320" cy="204693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Туризм</a:t>
            </a:r>
          </a:p>
        </p:txBody>
      </p:sp>
      <p:cxnSp>
        <p:nvCxnSpPr>
          <p:cNvPr id="57" name="Прямая со стрелкой 56"/>
          <p:cNvCxnSpPr>
            <a:cxnSpLocks/>
          </p:cNvCxnSpPr>
          <p:nvPr/>
        </p:nvCxnSpPr>
        <p:spPr>
          <a:xfrm>
            <a:off x="2512481" y="3975930"/>
            <a:ext cx="0" cy="224308"/>
          </a:xfrm>
          <a:prstGeom prst="straightConnector1">
            <a:avLst/>
          </a:prstGeom>
          <a:ln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="" xmlns:p14="http://schemas.microsoft.com/office/powerpoint/2010/main" val="322367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3.2 </a:t>
            </a:r>
            <a:r>
              <a:rPr lang="ru-RU" sz="2000" b="1" dirty="0" err="1" smtClean="0">
                <a:solidFill>
                  <a:schemeClr val="tx1"/>
                </a:solidFill>
              </a:rPr>
              <a:t>Дамыту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жөніндегі ұсыныстар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251520" y="1059582"/>
            <a:ext cx="8496944" cy="2880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lang="ru-RU" sz="1000" b="1" dirty="0"/>
              <a:t>Агроөнеркәсіптік кешен, өңдеу өнеркәсібі және туризм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АӨК құрылымында мынадай секторлардың дамуын қамтамасыз ету қажет: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/>
              <a:t>Мал шаруашылығы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/>
              <a:t>Ет өңдеу (ет консервілерін, шұжық өнімдерін, жартылай фабрикаттарды өндіру)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/>
              <a:t>Сүт өнімдерін өндіру</a:t>
            </a:r>
          </a:p>
          <a:p>
            <a:endParaRPr lang="ru-RU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Өңдеуші өнеркәсіп құрылымында мынадай секторлардың дамуын қамтамасыз ету қажет: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smtClean="0"/>
              <a:t>Машина жасау (әр түрлі машиналар, технологиялық жабдықтар және олардың бөлшектерін өндіру)</a:t>
            </a:r>
            <a:endParaRPr lang="ru-RU" sz="1000" dirty="0"/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smtClean="0"/>
              <a:t>ХТТ </a:t>
            </a:r>
            <a:r>
              <a:rPr lang="ru-RU" sz="1000" dirty="0" err="1" smtClean="0"/>
              <a:t>өндіру </a:t>
            </a:r>
            <a:r>
              <a:rPr lang="ru-RU" sz="1000" dirty="0"/>
              <a:t>және қайта өңдеу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/>
              <a:t>Құрылыс материалдарын өндіру</a:t>
            </a:r>
          </a:p>
          <a:p>
            <a:pPr marL="354013" indent="-171450">
              <a:buFont typeface="Constantia" pitchFamily="18" charset="0"/>
              <a:buChar char="−"/>
            </a:pPr>
            <a:endParaRPr lang="ru-RU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Туризм құрылымында бірінші кезекте Түркістан облысының қалалары мен көрші өңірлер арасында жылдам ТЖ қатынасын құру, сондай-ақ мынадай объектілердің дамуын қамтамасыз ету қажет</a:t>
            </a:r>
            <a:r>
              <a:rPr lang="ru-RU" sz="1000" dirty="0" smtClean="0">
                <a:solidFill>
                  <a:schemeClr val="tx1"/>
                </a:solidFill>
              </a:rPr>
              <a:t>: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err="1" smtClean="0">
                <a:solidFill>
                  <a:schemeClr val="tx1"/>
                </a:solidFill>
              </a:rPr>
              <a:t>Ұлттық </a:t>
            </a:r>
            <a:r>
              <a:rPr lang="ru-RU" sz="1000" dirty="0" smtClean="0">
                <a:solidFill>
                  <a:schemeClr val="tx1"/>
                </a:solidFill>
              </a:rPr>
              <a:t>қорықтар және табиғи саябақтар («Ақсу-Жабағылы», «Қаратау», «Сырдария-Түркістан», «Сайрам-Угам» және т.б.)</a:t>
            </a:r>
            <a:endParaRPr lang="ru-RU" sz="1000" dirty="0">
              <a:solidFill>
                <a:schemeClr val="tx1"/>
              </a:solidFill>
            </a:endParaRP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smtClean="0">
                <a:solidFill>
                  <a:schemeClr val="tx1"/>
                </a:solidFill>
              </a:rPr>
              <a:t>Кесенелер (Қожа Ахмет Яссауи, </a:t>
            </a:r>
            <a:r>
              <a:rPr lang="ru-RU" sz="1000" dirty="0" err="1" smtClean="0">
                <a:solidFill>
                  <a:schemeClr val="tx1"/>
                </a:solidFill>
              </a:rPr>
              <a:t>Арыстан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Баб, </a:t>
            </a:r>
            <a:r>
              <a:rPr lang="ru-RU" sz="1000" dirty="0" smtClean="0">
                <a:solidFill>
                  <a:schemeClr val="tx1"/>
                </a:solidFill>
              </a:rPr>
              <a:t>Бәйдібек Ата және Домалақ Ана және т.б.)</a:t>
            </a: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err="1" smtClean="0">
                <a:solidFill>
                  <a:schemeClr val="tx1"/>
                </a:solidFill>
              </a:rPr>
              <a:t>Ежелгі Отырар және Сауран қалашықтары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354013" indent="-171450">
              <a:buFont typeface="Constantia" pitchFamily="18" charset="0"/>
              <a:buChar char="−"/>
            </a:pPr>
            <a:r>
              <a:rPr lang="ru-RU" sz="1000" dirty="0" err="1">
                <a:solidFill>
                  <a:schemeClr val="tx1"/>
                </a:solidFill>
              </a:rPr>
              <a:t>«Сарыағаш» </a:t>
            </a:r>
            <a:r>
              <a:rPr lang="ru-RU" sz="1000" dirty="0" err="1" smtClean="0">
                <a:solidFill>
                  <a:schemeClr val="tx1"/>
                </a:solidFill>
              </a:rPr>
              <a:t>санаторий-шипажай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емдеу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орталығы</a:t>
            </a:r>
            <a:endParaRPr lang="ru-RU" sz="1000" dirty="0">
              <a:solidFill>
                <a:schemeClr val="tx1"/>
              </a:solidFill>
            </a:endParaRPr>
          </a:p>
          <a:p>
            <a:pPr marL="182563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60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923112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4. Мемлекеттік сектордың өңір экономикасын дамытуға қатысуы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24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45955" y="1306864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800" i="1" dirty="0"/>
              <a:t>Жеңілдікті кредит беруге қаражат бөлу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800" i="1" dirty="0" err="1"/>
              <a:t>Инфрақұрылымды дамыту</a:t>
            </a:r>
            <a:r>
              <a:rPr lang="ru-RU" sz="800" i="1" dirty="0"/>
              <a:t> (</a:t>
            </a:r>
            <a:r>
              <a:rPr lang="ru-RU" sz="800" i="1" dirty="0" err="1"/>
              <a:t>жолдар</a:t>
            </a:r>
            <a:r>
              <a:rPr lang="ru-RU" sz="800" i="1" dirty="0"/>
              <a:t>, </a:t>
            </a:r>
            <a:r>
              <a:rPr lang="ru-RU" sz="800" i="1" dirty="0" err="1" smtClean="0"/>
              <a:t>ком.шар</a:t>
            </a:r>
            <a:r>
              <a:rPr lang="ru-RU" sz="800" i="1" dirty="0" smtClean="0"/>
              <a:t>.)</a:t>
            </a:r>
            <a:endParaRPr lang="ru-RU" sz="800" i="1" dirty="0"/>
          </a:p>
          <a:p>
            <a:pPr marL="85725" indent="-85725">
              <a:buFont typeface="Arial" pitchFamily="34" charset="0"/>
              <a:buChar char="•"/>
            </a:pPr>
            <a:r>
              <a:rPr lang="ru-RU" sz="800" i="1" dirty="0"/>
              <a:t>Кәсіптік оқыту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kk-KZ" sz="800" i="1" dirty="0"/>
              <a:t>Кәсіпорындарды тапсырыстармен қамтамасыз ету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kk-KZ" sz="800" i="1" dirty="0"/>
              <a:t>Көтерме-бөлшек сауда орталықтары</a:t>
            </a:r>
            <a:endParaRPr lang="ru-RU" sz="8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65837" y="1059582"/>
            <a:ext cx="2736303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Түркістан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обл.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әкімдігі/ӘКК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70291" y="1306864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Сыйақы мөлшерлемесін субсидиялау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Кредиттер бойынша кепілдік беру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ЕДБ </a:t>
            </a:r>
            <a:r>
              <a:rPr lang="ru-RU" sz="900" i="1" dirty="0" err="1"/>
              <a:t>және </a:t>
            </a:r>
            <a:r>
              <a:rPr lang="ru-RU" sz="900" i="1" dirty="0" smtClean="0"/>
              <a:t>МҚҰ </a:t>
            </a:r>
            <a:r>
              <a:rPr lang="ru-RU" sz="900" i="1" dirty="0"/>
              <a:t>арқылы жеңілдікті кредиттер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Консультациялар</a:t>
            </a:r>
          </a:p>
          <a:p>
            <a:pPr marL="85725" indent="-85725">
              <a:buFont typeface="Arial" pitchFamily="34" charset="0"/>
              <a:buChar char="•"/>
            </a:pPr>
            <a:endParaRPr lang="ru-RU" sz="900" i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90173" y="1059582"/>
            <a:ext cx="2736303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«Даму» КДҚ» АҚ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94627" y="1306864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Инфрақұрылымдық жобаларды қаржыландыру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kk-KZ" sz="900" i="1" dirty="0"/>
              <a:t>Қала құраушы кәсіпорындарды қолдау</a:t>
            </a:r>
            <a:endParaRPr lang="ru-RU" sz="900" i="1" dirty="0"/>
          </a:p>
          <a:p>
            <a:pPr marL="85725" indent="-85725">
              <a:buFont typeface="Arial" pitchFamily="34" charset="0"/>
              <a:buChar char="•"/>
            </a:pPr>
            <a:endParaRPr lang="ru-RU" sz="900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314509" y="1059582"/>
            <a:ext cx="2736303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«ҚДБ»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АҚ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46879" y="3138423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Экспорттаушыларды сақтандыру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Экспорттаушыларға берілетін жеңілдікті қарыздар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Экспорттың мүмкіндігіне </a:t>
            </a:r>
            <a:r>
              <a:rPr lang="ru-RU" sz="900" i="1" dirty="0" err="1"/>
              <a:t>қатысты </a:t>
            </a:r>
            <a:r>
              <a:rPr lang="ru-RU" sz="900" i="1" dirty="0" err="1" smtClean="0"/>
              <a:t>ШОКС-не</a:t>
            </a:r>
            <a:r>
              <a:rPr lang="ru-RU" sz="900" i="1" dirty="0" smtClean="0"/>
              <a:t> консультация </a:t>
            </a:r>
            <a:r>
              <a:rPr lang="ru-RU" sz="900" i="1" dirty="0"/>
              <a:t>беру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66761" y="2891141"/>
            <a:ext cx="2736303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KazakhExport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АҚ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71215" y="3138423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ҚР экономикасының басым секторларындағы жобаларды қоса қаржыландыруға халықаралық институционалдық инвесторлар мен жергілікті инвесторларды тарту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291097" y="2891141"/>
            <a:ext cx="3225119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Qazaqstan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Investment Corporation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АҚ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95551" y="3138423"/>
            <a:ext cx="1656185" cy="1305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i="1" dirty="0" err="1" smtClean="0"/>
              <a:t>Жұмыс істеп</a:t>
            </a:r>
            <a:r>
              <a:rPr lang="ru-RU" sz="900" i="1" dirty="0" smtClean="0"/>
              <a:t> </a:t>
            </a:r>
            <a:r>
              <a:rPr lang="ru-RU" sz="900" i="1" dirty="0" err="1" smtClean="0"/>
              <a:t>тұрған </a:t>
            </a:r>
            <a:r>
              <a:rPr lang="ru-RU" sz="900" i="1" dirty="0" smtClean="0"/>
              <a:t>ШОКС </a:t>
            </a:r>
            <a:r>
              <a:rPr lang="ru-RU" sz="900" i="1" dirty="0" err="1" smtClean="0"/>
              <a:t>өнімдерін </a:t>
            </a:r>
            <a:r>
              <a:rPr lang="ru-RU" sz="900" i="1" dirty="0"/>
              <a:t>экспорттау әдістерін оқыту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Кәсіпкерлік негіздеріне оқыту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Сервистік қолдау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ШОБ мүдделерін заңнамалық деңгейде қолдау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315433" y="2891141"/>
            <a:ext cx="2736303" cy="184666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«Атамекен» ҰКП</a:t>
            </a:r>
          </a:p>
        </p:txBody>
      </p:sp>
      <p:pic>
        <p:nvPicPr>
          <p:cNvPr id="1028" name="Picture 4" descr="Image result for Ð´Ð°Ð¼Ñ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02" t="29364" r="28224" b="29169"/>
          <a:stretch/>
        </p:blipFill>
        <p:spPr bwMode="auto">
          <a:xfrm>
            <a:off x="3132764" y="1410800"/>
            <a:ext cx="1156308" cy="1025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Ð±Ñ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34" t="9961" r="69588" b="34282"/>
          <a:stretch/>
        </p:blipFill>
        <p:spPr bwMode="auto">
          <a:xfrm>
            <a:off x="6359976" y="1314074"/>
            <a:ext cx="1008111" cy="121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angystau.invest.gov.kz/upload/images/1501737598_kazakhexport-logo-color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32299"/>
          <a:stretch/>
        </p:blipFill>
        <p:spPr bwMode="auto">
          <a:xfrm>
            <a:off x="55968" y="3371966"/>
            <a:ext cx="1235263" cy="766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old.rcpp.kz/images/partners/atamek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old.rcpp.kz/images/partners/atameke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old.rcpp.kz/images/partners/atameke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kzvesti.kz/uploads/posts/2017-10/1509022036_logorpp201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82" r="29460" b="46917"/>
          <a:stretch/>
        </p:blipFill>
        <p:spPr bwMode="auto">
          <a:xfrm>
            <a:off x="6250998" y="3263318"/>
            <a:ext cx="1161220" cy="983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1008112" cy="10081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5128598-05CC-CDC0-05EE-12720CB804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52" y="3233200"/>
            <a:ext cx="993973" cy="1013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631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Ақпарат көздеріне сілтемелер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251520" y="1059582"/>
            <a:ext cx="8496944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ru-RU" sz="1100" i="1" dirty="0" smtClean="0"/>
              <a:t>ҚР ҚМ </a:t>
            </a:r>
            <a:r>
              <a:rPr lang="ru-RU" sz="1100" i="1" dirty="0" err="1" smtClean="0"/>
              <a:t>Мемлекеттік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кірістер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комитеті</a:t>
            </a:r>
            <a:r>
              <a:rPr lang="en-US" sz="1100" i="1" dirty="0" smtClean="0">
                <a:hlinkClick r:id="rId3"/>
              </a:rPr>
              <a:t> </a:t>
            </a:r>
            <a:r>
              <a:rPr lang="en-US" sz="1100" i="1" dirty="0">
                <a:hlinkClick r:id="rId3"/>
              </a:rPr>
              <a:t>(http://kgd.gov.kz/ru/exp_trade_files</a:t>
            </a:r>
            <a:r>
              <a:rPr lang="ru-RU" sz="1100" dirty="0"/>
              <a:t>)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ru-RU" sz="1100" i="1" dirty="0" smtClean="0"/>
              <a:t>ҚР ҰЭМ Статистика </a:t>
            </a:r>
            <a:r>
              <a:rPr lang="ru-RU" sz="1100" i="1" dirty="0" err="1" smtClean="0"/>
              <a:t>комитеті</a:t>
            </a:r>
            <a:r>
              <a:rPr lang="ru-RU" sz="1100" i="1" dirty="0" smtClean="0"/>
              <a:t> </a:t>
            </a:r>
            <a:r>
              <a:rPr lang="en-US" sz="1100" i="1" dirty="0" smtClean="0">
                <a:hlinkClick r:id="rId4"/>
              </a:rPr>
              <a:t>(https</a:t>
            </a:r>
            <a:r>
              <a:rPr lang="en-US" sz="1100" i="1" dirty="0">
                <a:hlinkClick r:id="rId4"/>
              </a:rPr>
              <a:t>://stat.gov.kz/</a:t>
            </a:r>
            <a:r>
              <a:rPr lang="ru-RU" sz="1100" i="1" dirty="0"/>
              <a:t>)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ru-RU" sz="1100" i="1" dirty="0" err="1" smtClean="0"/>
              <a:t>Өзбекстан Республикасының </a:t>
            </a:r>
            <a:r>
              <a:rPr lang="ru-RU" sz="1100" i="1" dirty="0" smtClean="0"/>
              <a:t>Статистика </a:t>
            </a:r>
            <a:r>
              <a:rPr lang="ru-RU" sz="1100" i="1" dirty="0" err="1" smtClean="0"/>
              <a:t>жөніндегі мемлекеттік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комитеті</a:t>
            </a:r>
            <a:r>
              <a:rPr lang="ru-RU" sz="1100" i="1" dirty="0" smtClean="0"/>
              <a:t> </a:t>
            </a:r>
            <a:r>
              <a:rPr lang="en-US" sz="1100" dirty="0" smtClean="0">
                <a:hlinkClick r:id="rId5"/>
              </a:rPr>
              <a:t>(https</a:t>
            </a:r>
            <a:r>
              <a:rPr lang="en-US" sz="1100" dirty="0">
                <a:hlinkClick r:id="rId5"/>
              </a:rPr>
              <a:t>://stat.uz/ru/ofitsialnaya-statistika/merchandise-trade</a:t>
            </a:r>
            <a:r>
              <a:rPr lang="ru-RU" sz="1100" dirty="0"/>
              <a:t>)</a:t>
            </a: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ru-RU" sz="1100" i="1" dirty="0" err="1" smtClean="0"/>
              <a:t>Түркістан облысының </a:t>
            </a:r>
            <a:r>
              <a:rPr lang="ru-RU" sz="1100" i="1" dirty="0" smtClean="0"/>
              <a:t>стратегия </a:t>
            </a:r>
            <a:r>
              <a:rPr lang="ru-RU" sz="1100" i="1" dirty="0" err="1" smtClean="0"/>
              <a:t>және экономикалық </a:t>
            </a:r>
            <a:r>
              <a:rPr lang="ru-RU" sz="1100" i="1" dirty="0" smtClean="0"/>
              <a:t>даму </a:t>
            </a:r>
            <a:r>
              <a:rPr lang="ru-RU" sz="1100" i="1" dirty="0" err="1" smtClean="0"/>
              <a:t>басқармасы</a:t>
            </a:r>
            <a:r>
              <a:rPr lang="ru-RU" sz="1100" i="1" dirty="0" smtClean="0"/>
              <a:t> </a:t>
            </a:r>
            <a:r>
              <a:rPr lang="en-US" sz="1100" dirty="0" smtClean="0">
                <a:hlinkClick r:id="rId6"/>
              </a:rPr>
              <a:t>(https</a:t>
            </a:r>
            <a:r>
              <a:rPr lang="en-US" sz="1100" dirty="0">
                <a:hlinkClick r:id="rId6"/>
              </a:rPr>
              <a:t>://www.gov.kz/memleket/entities/turkestan-ekonomika/documents/details/387510?lang=ru</a:t>
            </a:r>
            <a:r>
              <a:rPr lang="ru-RU" sz="1100" dirty="0"/>
              <a:t>)</a:t>
            </a:r>
            <a:endParaRPr lang="ru-RU" sz="1100" i="1" dirty="0"/>
          </a:p>
          <a:p>
            <a:pPr marL="228600" indent="-228600">
              <a:buFontTx/>
              <a:buAutoNum type="arabicPeriod"/>
            </a:pPr>
            <a:endParaRPr lang="ru-RU" sz="1100" i="1" dirty="0"/>
          </a:p>
          <a:p>
            <a:pPr marL="228600" indent="-228600">
              <a:buFontTx/>
              <a:buAutoNum type="arabicPeriod"/>
            </a:pPr>
            <a:endParaRPr lang="ru-RU" sz="1100" i="1" dirty="0"/>
          </a:p>
          <a:p>
            <a:pPr marL="228600" indent="-228600">
              <a:buFontTx/>
              <a:buAutoNum type="arabicPeriod"/>
            </a:pPr>
            <a:endParaRPr lang="ru-RU" sz="1100" i="1" dirty="0"/>
          </a:p>
          <a:p>
            <a:pPr marL="228600" indent="-228600">
              <a:buAutoNum type="arabicPeriod"/>
            </a:pPr>
            <a:endParaRPr lang="ru-RU" sz="1100" dirty="0"/>
          </a:p>
          <a:p>
            <a:pPr marL="228600" indent="-228600">
              <a:buAutoNum type="arabicPeriod"/>
            </a:pPr>
            <a:endParaRPr lang="ru-RU" sz="1100" i="1" dirty="0"/>
          </a:p>
        </p:txBody>
      </p:sp>
      <p:sp>
        <p:nvSpPr>
          <p:cNvPr id="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58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2712338"/>
            <a:ext cx="633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Талдауды «Даму» қорының Стратегиялық талдау және корпоративтік даму департаменті дайындады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4380992" y="1332443"/>
            <a:ext cx="2520279" cy="79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3" y="4587974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2023 жыл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29064" y="3759392"/>
            <a:ext cx="8028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000" dirty="0" err="1"/>
              <a:t>Департаменттің </a:t>
            </a:r>
            <a:r>
              <a:rPr lang="ru-RU" altLang="ru-RU" sz="1000" dirty="0" err="1" smtClean="0"/>
              <a:t>жетекшісі</a:t>
            </a:r>
            <a:r>
              <a:rPr lang="ru-RU" altLang="ru-RU" sz="1000" dirty="0" smtClean="0"/>
              <a:t> </a:t>
            </a:r>
            <a:r>
              <a:rPr lang="ru-RU" altLang="ru-RU" sz="1000" b="1" dirty="0" smtClean="0"/>
              <a:t>- </a:t>
            </a:r>
            <a:r>
              <a:rPr lang="ru-RU" altLang="ru-RU" sz="1000" b="1" dirty="0" err="1"/>
              <a:t>Сәрсекеев Фархат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Қайнарұлы </a:t>
            </a:r>
            <a:r>
              <a:rPr lang="ru-RU" altLang="ru-RU" sz="1000" b="1" dirty="0" smtClean="0"/>
              <a:t>(</a:t>
            </a:r>
            <a:r>
              <a:rPr lang="ru-RU" altLang="ru-RU" sz="1000" b="1" dirty="0" err="1" smtClean="0"/>
              <a:t>ішкі</a:t>
            </a:r>
            <a:r>
              <a:rPr lang="ru-RU" altLang="ru-RU" sz="1000" b="1" dirty="0" smtClean="0"/>
              <a:t> 1002</a:t>
            </a:r>
            <a:r>
              <a:rPr lang="ru-RU" altLang="ru-RU" sz="1000" b="1" dirty="0"/>
              <a:t>) (</a:t>
            </a:r>
            <a:r>
              <a:rPr lang="ru-RU" altLang="ru-RU" sz="1000" b="1" dirty="0" err="1"/>
              <a:t>Басқарма </a:t>
            </a:r>
            <a:r>
              <a:rPr lang="ru-RU" altLang="ru-RU" sz="1000" b="1" dirty="0" err="1" smtClean="0"/>
              <a:t>Төрайымының орынбасары</a:t>
            </a:r>
            <a:r>
              <a:rPr lang="ru-RU" altLang="ru-RU" sz="1000" b="1" dirty="0"/>
              <a:t>)</a:t>
            </a:r>
          </a:p>
          <a:p>
            <a:pPr algn="just"/>
            <a:r>
              <a:rPr lang="ru-RU" altLang="ru-RU" sz="1000" dirty="0"/>
              <a:t>Департамент директоры -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Нұрсейітова Айгүл Мұратбекқызы </a:t>
            </a:r>
            <a:r>
              <a:rPr lang="ru-RU" altLang="ru-RU" sz="1000" b="1" dirty="0" smtClean="0"/>
              <a:t>(</a:t>
            </a:r>
            <a:r>
              <a:rPr lang="ru-RU" altLang="ru-RU" sz="1000" b="1" dirty="0" err="1" smtClean="0"/>
              <a:t>ішкі</a:t>
            </a:r>
            <a:r>
              <a:rPr lang="ru-RU" altLang="ru-RU" sz="1000" b="1" dirty="0" smtClean="0"/>
              <a:t> 1701</a:t>
            </a:r>
            <a:r>
              <a:rPr lang="ru-RU" altLang="ru-RU" sz="1000" b="1" dirty="0"/>
              <a:t>)</a:t>
            </a:r>
          </a:p>
          <a:p>
            <a:pPr algn="just"/>
            <a:r>
              <a:rPr lang="ru-RU" altLang="ru-RU" sz="1000" dirty="0"/>
              <a:t>Бас менеджер </a:t>
            </a:r>
            <a:r>
              <a:rPr lang="ru-RU" altLang="ru-RU" sz="1000" b="1" dirty="0"/>
              <a:t>- </a:t>
            </a:r>
            <a:r>
              <a:rPr lang="ru-RU" altLang="ru-RU" sz="1000" b="1" dirty="0" err="1"/>
              <a:t>Қапсеметов Данияр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Дәуленұлы </a:t>
            </a:r>
            <a:r>
              <a:rPr lang="ru-RU" altLang="ru-RU" sz="1000" b="1" dirty="0"/>
              <a:t>(</a:t>
            </a:r>
            <a:r>
              <a:rPr lang="ru-RU" altLang="ru-RU" sz="1000" b="1" dirty="0" smtClean="0"/>
              <a:t>ішкі.1705</a:t>
            </a:r>
            <a:r>
              <a:rPr lang="ru-RU" altLang="ru-RU" sz="1000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9609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2987824" y="699542"/>
            <a:ext cx="3096344" cy="9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Заголовок 3"/>
          <p:cNvSpPr txBox="1">
            <a:spLocks/>
          </p:cNvSpPr>
          <p:nvPr/>
        </p:nvSpPr>
        <p:spPr>
          <a:xfrm>
            <a:off x="2071670" y="1785932"/>
            <a:ext cx="5040560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70C0"/>
                </a:solidFill>
              </a:rPr>
              <a:t>Назарларыңызға алғысымызды білдіреміз!</a:t>
            </a:r>
            <a:endParaRPr lang="ru-RU" sz="2800" b="1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627784" y="2806645"/>
            <a:ext cx="388843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100" b="1" dirty="0" smtClean="0"/>
              <a:t>Бас </a:t>
            </a:r>
            <a:r>
              <a:rPr lang="ru-RU" altLang="ru-RU" sz="1100" b="1" dirty="0" err="1" smtClean="0"/>
              <a:t>кеңсе</a:t>
            </a:r>
            <a:r>
              <a:rPr lang="ru-RU" altLang="ru-RU" sz="1100" b="1" dirty="0" smtClean="0"/>
              <a:t>: 050004</a:t>
            </a:r>
            <a:r>
              <a:rPr lang="ru-RU" altLang="ru-RU" sz="1100" b="1" dirty="0"/>
              <a:t>, Алматы қаласы, Гоголь көшесі, 111</a:t>
            </a:r>
          </a:p>
          <a:p>
            <a:pPr algn="ctr"/>
            <a:r>
              <a:rPr lang="ru-RU" altLang="ru-RU" sz="1100" b="1" dirty="0"/>
              <a:t>Тел.:</a:t>
            </a:r>
            <a:r>
              <a:rPr lang="ru-RU" altLang="ru-RU" sz="1100" b="1" dirty="0">
                <a:solidFill>
                  <a:srgbClr val="0070C0"/>
                </a:solidFill>
              </a:rPr>
              <a:t> 8 (7</a:t>
            </a:r>
            <a:r>
              <a:rPr lang="en-US" altLang="ru-RU" sz="1100" b="1" dirty="0">
                <a:solidFill>
                  <a:srgbClr val="0070C0"/>
                </a:solidFill>
              </a:rPr>
              <a:t>2</a:t>
            </a:r>
            <a:r>
              <a:rPr lang="ru-RU" altLang="ru-RU" sz="1100" b="1" dirty="0">
                <a:solidFill>
                  <a:srgbClr val="0070C0"/>
                </a:solidFill>
              </a:rPr>
              <a:t>7) 244-55-66, 244-55-77</a:t>
            </a:r>
          </a:p>
          <a:p>
            <a:pPr algn="ctr"/>
            <a:r>
              <a:rPr lang="ru-RU" altLang="ru-RU" sz="1100" b="1" dirty="0" err="1" smtClean="0"/>
              <a:t>Call-орталық:</a:t>
            </a:r>
            <a:r>
              <a:rPr lang="ru-RU" altLang="ru-RU" sz="1100" b="1" dirty="0" err="1" smtClean="0">
                <a:solidFill>
                  <a:srgbClr val="0070C0"/>
                </a:solidFill>
              </a:rPr>
              <a:t> </a:t>
            </a:r>
            <a:r>
              <a:rPr lang="ru-RU" altLang="ru-RU" sz="1100" b="1" dirty="0">
                <a:solidFill>
                  <a:srgbClr val="0070C0"/>
                </a:solidFill>
              </a:rPr>
              <a:t>1408</a:t>
            </a:r>
          </a:p>
          <a:p>
            <a:pPr algn="ctr"/>
            <a:r>
              <a:rPr lang="ru-RU" altLang="ru-RU" sz="1100" b="1" dirty="0"/>
              <a:t>Факс:</a:t>
            </a:r>
            <a:r>
              <a:rPr lang="ru-RU" altLang="ru-RU" sz="1100" b="1" dirty="0">
                <a:solidFill>
                  <a:srgbClr val="0070C0"/>
                </a:solidFill>
              </a:rPr>
              <a:t> 8 (727) 278 07 76</a:t>
            </a:r>
          </a:p>
          <a:p>
            <a:pPr algn="ctr"/>
            <a:r>
              <a:rPr lang="en-US" altLang="ru-RU" sz="1100" b="1" dirty="0"/>
              <a:t>E</a:t>
            </a:r>
            <a:r>
              <a:rPr lang="ru-RU" altLang="ru-RU" sz="1100" b="1" dirty="0"/>
              <a:t>-</a:t>
            </a:r>
            <a:r>
              <a:rPr lang="en-US" altLang="ru-RU" sz="1100" b="1" dirty="0"/>
              <a:t>mail</a:t>
            </a:r>
            <a:r>
              <a:rPr lang="ru-RU" altLang="ru-RU" sz="1100" b="1" dirty="0"/>
              <a:t>:</a:t>
            </a:r>
            <a:r>
              <a:rPr lang="en-US" altLang="ru-RU" sz="1100" b="1" dirty="0">
                <a:solidFill>
                  <a:srgbClr val="0070C0"/>
                </a:solidFill>
              </a:rPr>
              <a:t> info</a:t>
            </a:r>
            <a:r>
              <a:rPr lang="ru-RU" altLang="ru-RU" sz="1100" b="1" dirty="0">
                <a:solidFill>
                  <a:srgbClr val="0070C0"/>
                </a:solidFill>
              </a:rPr>
              <a:t>@</a:t>
            </a:r>
            <a:r>
              <a:rPr lang="en-US" altLang="ru-RU" sz="1100" b="1" dirty="0">
                <a:solidFill>
                  <a:srgbClr val="0070C0"/>
                </a:solidFill>
              </a:rPr>
              <a:t>fund</a:t>
            </a:r>
            <a:r>
              <a:rPr lang="ru-RU" altLang="ru-RU" sz="1100" b="1" dirty="0">
                <a:solidFill>
                  <a:srgbClr val="0070C0"/>
                </a:solidFill>
              </a:rPr>
              <a:t>.</a:t>
            </a:r>
            <a:r>
              <a:rPr lang="en-US" altLang="ru-RU" sz="1100" b="1" dirty="0">
                <a:solidFill>
                  <a:srgbClr val="0070C0"/>
                </a:solidFill>
              </a:rPr>
              <a:t>kz</a:t>
            </a:r>
            <a:endParaRPr lang="ru-RU" altLang="ru-RU" sz="1100" b="1" dirty="0">
              <a:solidFill>
                <a:srgbClr val="0070C0"/>
              </a:solidFill>
            </a:endParaRPr>
          </a:p>
          <a:p>
            <a:pPr algn="ctr"/>
            <a:r>
              <a:rPr lang="ru-RU" altLang="ru-RU" sz="1100" b="1" dirty="0" err="1" smtClean="0"/>
              <a:t>Қордың </a:t>
            </a:r>
            <a:r>
              <a:rPr lang="ru-RU" altLang="ru-RU" sz="1100" b="1" dirty="0" smtClean="0"/>
              <a:t>сайты: </a:t>
            </a:r>
            <a:r>
              <a:rPr lang="en-US" altLang="ru-RU" sz="1100" b="1" dirty="0" smtClean="0">
                <a:solidFill>
                  <a:srgbClr val="0A45A6"/>
                </a:solidFill>
                <a:hlinkClick r:id="rId3"/>
              </a:rPr>
              <a:t>http</a:t>
            </a:r>
            <a:r>
              <a:rPr lang="en-US" altLang="ru-RU" sz="1100" b="1" dirty="0">
                <a:solidFill>
                  <a:srgbClr val="0A45A6"/>
                </a:solidFill>
                <a:hlinkClick r:id="rId3"/>
              </a:rPr>
              <a:t>://www.damu.kz</a:t>
            </a:r>
            <a:endParaRPr lang="ru-RU" altLang="ru-RU" sz="1100" b="1" dirty="0">
              <a:solidFill>
                <a:srgbClr val="0A45A6"/>
              </a:solidFill>
            </a:endParaRPr>
          </a:p>
          <a:p>
            <a:pPr algn="ctr"/>
            <a:r>
              <a:rPr lang="ru-RU" altLang="ru-RU" sz="1100" b="1" dirty="0"/>
              <a:t>Бизнес-портал:</a:t>
            </a:r>
            <a:r>
              <a:rPr lang="en-US" altLang="ru-RU" sz="1100" b="1" dirty="0">
                <a:hlinkClick r:id="rId4"/>
              </a:rPr>
              <a:t> http://business.gov.kz</a:t>
            </a:r>
          </a:p>
        </p:txBody>
      </p:sp>
      <p:pic>
        <p:nvPicPr>
          <p:cNvPr id="49" name="Picture 2">
            <a:hlinkClick r:id="rId5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519" b="23912"/>
          <a:stretch>
            <a:fillRect/>
          </a:stretch>
        </p:blipFill>
        <p:spPr bwMode="auto">
          <a:xfrm>
            <a:off x="3563888" y="4155067"/>
            <a:ext cx="789747" cy="2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5" y="4155067"/>
            <a:ext cx="286789" cy="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>
            <a:hlinkClick r:id="rId9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76" t="3665" r="19176" b="3665"/>
          <a:stretch>
            <a:fillRect/>
          </a:stretch>
        </p:blipFill>
        <p:spPr bwMode="auto">
          <a:xfrm>
            <a:off x="4760683" y="4155067"/>
            <a:ext cx="286993" cy="2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>
            <a:hlinkClick r:id="rId11"/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60" t="22279" r="19760" b="22279"/>
          <a:stretch>
            <a:fillRect/>
          </a:stretch>
        </p:blipFill>
        <p:spPr bwMode="auto">
          <a:xfrm>
            <a:off x="5116811" y="4155066"/>
            <a:ext cx="314236" cy="2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268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1.1 </a:t>
            </a:r>
            <a:r>
              <a:rPr lang="ru-RU" sz="2000" b="1" dirty="0">
                <a:solidFill>
                  <a:schemeClr val="tx1"/>
                </a:solidFill>
              </a:rPr>
              <a:t>Қордың Түркістан облысындағы бағдарламаларының нәтижелері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1203598"/>
            <a:ext cx="181069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r>
              <a:rPr lang="ru-RU" sz="900" b="1" dirty="0"/>
              <a:t>Түркістан облысы: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2 780 жоба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42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900" i="1" dirty="0"/>
          </a:p>
          <a:p>
            <a:endParaRPr lang="ru-RU" sz="900" i="1" dirty="0"/>
          </a:p>
          <a:p>
            <a:r>
              <a:rPr lang="ru-RU" sz="900" b="1" dirty="0"/>
              <a:t>Қазақстан Республикасы: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54 013 Жобаны іске асыру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1 344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3147814"/>
            <a:ext cx="181069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r>
              <a:rPr lang="ru-RU" sz="900" b="1" dirty="0"/>
              <a:t>Түркістан облысы: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16 478 жоба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400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900" i="1" dirty="0"/>
          </a:p>
          <a:p>
            <a:endParaRPr lang="ru-RU" sz="900" i="1" dirty="0"/>
          </a:p>
          <a:p>
            <a:r>
              <a:rPr lang="ru-RU" sz="900" b="1" dirty="0"/>
              <a:t>Қазақстан Республикасы: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184 596 жоба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10 420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8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203598"/>
            <a:ext cx="1872208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r>
              <a:rPr lang="ru-RU" sz="900" b="1" dirty="0"/>
              <a:t>Түркістан облысы: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3 800 жоба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336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900" i="1" dirty="0"/>
          </a:p>
          <a:p>
            <a:endParaRPr lang="ru-RU" sz="900" i="1" dirty="0"/>
          </a:p>
          <a:p>
            <a:r>
              <a:rPr lang="ru-RU" sz="900" b="1" dirty="0"/>
              <a:t>Қазақстан Республикасы: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86 908 жоба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6 637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3147814"/>
            <a:ext cx="1872208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r>
              <a:rPr lang="ru-RU" sz="900" b="1" dirty="0"/>
              <a:t>Түркістан облысы: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12 201 қарыз алушы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32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900" i="1" dirty="0"/>
          </a:p>
          <a:p>
            <a:endParaRPr lang="ru-RU" sz="900" i="1" dirty="0"/>
          </a:p>
          <a:p>
            <a:r>
              <a:rPr lang="ru-RU" sz="900" b="1" dirty="0"/>
              <a:t>Қазақстан Республикасы: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78 263 қарыз алушы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900" i="1" dirty="0"/>
              <a:t>2 794 млрд </a:t>
            </a:r>
            <a:r>
              <a:rPr lang="ru-RU" sz="900" i="1" dirty="0" err="1"/>
              <a:t>теңге </a:t>
            </a:r>
            <a:r>
              <a:rPr lang="ru-RU" sz="900" i="1" dirty="0" smtClean="0"/>
              <a:t>кредит</a:t>
            </a:r>
            <a:endParaRPr lang="ru-RU" sz="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3598" y="987574"/>
            <a:ext cx="2270219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 err="1" smtClean="0"/>
              <a:t>Мөлшерлемені </a:t>
            </a:r>
            <a:r>
              <a:rPr lang="ru-RU" sz="1200" b="1" dirty="0" err="1" smtClean="0"/>
              <a:t>субсидиялау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18053" y="981089"/>
            <a:ext cx="2135823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/>
              <a:t>Кредиттерге кепілдік беру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2493" y="2931790"/>
            <a:ext cx="3863540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 err="1" smtClean="0"/>
              <a:t>Шарттастырылған орналастыру</a:t>
            </a:r>
            <a:r>
              <a:rPr lang="ru-RU" sz="1200" b="1" dirty="0" smtClean="0"/>
              <a:t> </a:t>
            </a:r>
            <a:r>
              <a:rPr lang="ru-RU" sz="1200" b="1" dirty="0"/>
              <a:t>бағдарламалары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2931790"/>
            <a:ext cx="2174873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/>
              <a:t>Барлық бағдарламалар бойынша жиыны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126" y="1560472"/>
            <a:ext cx="474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12</a:t>
            </a:r>
          </a:p>
          <a:p>
            <a:pPr algn="ctr"/>
            <a:r>
              <a:rPr lang="ru-RU" sz="800" b="1" dirty="0"/>
              <a:t>орын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1563638"/>
            <a:ext cx="474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9</a:t>
            </a:r>
          </a:p>
          <a:p>
            <a:pPr algn="ctr"/>
            <a:r>
              <a:rPr lang="ru-RU" sz="800" b="1" dirty="0"/>
              <a:t>орын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90650" y="3501692"/>
            <a:ext cx="474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1</a:t>
            </a:r>
          </a:p>
          <a:p>
            <a:pPr algn="ctr"/>
            <a:r>
              <a:rPr lang="ru-RU" sz="800" b="1" dirty="0"/>
              <a:t>орын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3507854"/>
            <a:ext cx="474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1</a:t>
            </a:r>
          </a:p>
          <a:p>
            <a:pPr algn="ctr"/>
            <a:r>
              <a:rPr lang="ru-RU" sz="800" b="1" dirty="0"/>
              <a:t>орын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4803998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00" i="1" dirty="0"/>
              <a:t>Дереккөз: «Даму» Қорының 01.01.2023 жылға арналған деректері (бағдарламаларды іске асыруды бастағаннан бастап</a:t>
            </a:r>
            <a:r>
              <a:rPr lang="ru-RU" sz="800" i="1" dirty="0"/>
              <a:t>)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1057839"/>
              </p:ext>
            </p:extLst>
          </p:nvPr>
        </p:nvGraphicFramePr>
        <p:xfrm>
          <a:off x="107504" y="1059582"/>
          <a:ext cx="2520280" cy="16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6767041"/>
              </p:ext>
            </p:extLst>
          </p:nvPr>
        </p:nvGraphicFramePr>
        <p:xfrm>
          <a:off x="4575093" y="1059582"/>
          <a:ext cx="2363815" cy="193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50717459"/>
              </p:ext>
            </p:extLst>
          </p:nvPr>
        </p:nvGraphicFramePr>
        <p:xfrm>
          <a:off x="0" y="3075806"/>
          <a:ext cx="2627784" cy="164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1495632"/>
              </p:ext>
            </p:extLst>
          </p:nvPr>
        </p:nvGraphicFramePr>
        <p:xfrm>
          <a:off x="4716016" y="3003798"/>
          <a:ext cx="2448272" cy="167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1186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1.2 </a:t>
            </a:r>
            <a:r>
              <a:rPr lang="ru-RU" sz="2000" b="1" dirty="0">
                <a:solidFill>
                  <a:schemeClr val="tx1"/>
                </a:solidFill>
              </a:rPr>
              <a:t>Түркістан облысындағы Қор нәтижелерінің серпіні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8050" y="981089"/>
            <a:ext cx="2135823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/>
              <a:t>Кредиттерге кепілдік беру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2493" y="2931790"/>
            <a:ext cx="3863540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 err="1" smtClean="0"/>
              <a:t>Шарттастырылған орналастыру</a:t>
            </a:r>
            <a:r>
              <a:rPr lang="ru-RU" sz="1200" b="1" dirty="0" smtClean="0"/>
              <a:t> </a:t>
            </a:r>
            <a:r>
              <a:rPr lang="ru-RU" sz="1200" b="1" dirty="0"/>
              <a:t>бағдарламалары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2931790"/>
            <a:ext cx="2174873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/>
              <a:t>Барлық бағдарламалар бойынша жиыны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Дереккөз: «Даму» қорының деректері (01.01.2023)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967146" y="1563638"/>
            <a:ext cx="3709310" cy="878869"/>
            <a:chOff x="4967146" y="1563638"/>
            <a:chExt cx="3709310" cy="87886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67146" y="1563638"/>
              <a:ext cx="1710639" cy="878869"/>
              <a:chOff x="3853296" y="1643225"/>
              <a:chExt cx="2357335" cy="98217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001799" y="1643225"/>
                <a:ext cx="935853" cy="88399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128803" y="1804169"/>
                <a:ext cx="935853" cy="723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4003379" y="1804169"/>
                <a:ext cx="935851" cy="378349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ctr"/>
                <a:r>
                  <a:rPr lang="ru-RU" sz="800" b="1" dirty="0"/>
                  <a:t>1 328</a:t>
                </a:r>
              </a:p>
              <a:p>
                <a:pPr algn="ctr"/>
                <a:r>
                  <a:rPr lang="ru-RU" sz="800" dirty="0" err="1" smtClean="0"/>
                  <a:t>жоба</a:t>
                </a:r>
                <a:endParaRPr lang="ru-RU" sz="8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094910" y="1965114"/>
                <a:ext cx="935851" cy="275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chemeClr val="bg1"/>
                    </a:solidFill>
                  </a:rPr>
                  <a:t>1 039</a:t>
                </a:r>
              </a:p>
              <a:p>
                <a:pPr algn="ctr"/>
                <a:r>
                  <a:rPr lang="ru-RU" sz="800" dirty="0" err="1" smtClean="0">
                    <a:solidFill>
                      <a:schemeClr val="bg1"/>
                    </a:solidFill>
                  </a:rPr>
                  <a:t>жоба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/>
            <p:cNvGrpSpPr/>
            <p:nvPr/>
          </p:nvGrpSpPr>
          <p:grpSpPr>
            <a:xfrm>
              <a:off x="6965817" y="1707653"/>
              <a:ext cx="1710639" cy="734852"/>
              <a:chOff x="3853296" y="1804169"/>
              <a:chExt cx="2357335" cy="821232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4027568" y="1965113"/>
                <a:ext cx="935853" cy="56210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5128803" y="1804169"/>
                <a:ext cx="935853" cy="723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4027568" y="1965113"/>
                <a:ext cx="935851" cy="51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/>
                  <a:t>13</a:t>
                </a:r>
                <a:r>
                  <a:rPr lang="en-US" sz="800" b="1" dirty="0"/>
                  <a:t>,</a:t>
                </a:r>
                <a:r>
                  <a:rPr lang="ru-RU" sz="800" b="1" dirty="0"/>
                  <a:t>1</a:t>
                </a:r>
              </a:p>
              <a:p>
                <a:pPr algn="ctr"/>
                <a:r>
                  <a:rPr lang="ru-RU" sz="800" dirty="0"/>
                  <a:t>млрд</a:t>
                </a:r>
                <a:r>
                  <a:rPr lang="ru-RU" sz="800" dirty="0" err="1"/>
                  <a:t> тг</a:t>
                </a:r>
                <a:endParaRPr lang="ru-RU" sz="800" dirty="0"/>
              </a:p>
              <a:p>
                <a:pPr algn="ctr"/>
                <a:r>
                  <a:rPr lang="ru-RU" sz="800" dirty="0" smtClean="0"/>
                  <a:t>кредит</a:t>
                </a:r>
                <a:endParaRPr lang="ru-RU" sz="8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119099" y="1884642"/>
                <a:ext cx="935851" cy="412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chemeClr val="bg1"/>
                    </a:solidFill>
                  </a:rPr>
                  <a:t>15</a:t>
                </a:r>
                <a:r>
                  <a:rPr lang="en-US" sz="800" b="1" dirty="0">
                    <a:solidFill>
                      <a:schemeClr val="bg1"/>
                    </a:solidFill>
                  </a:rPr>
                  <a:t>,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4</a:t>
                </a:r>
              </a:p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млрд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 тг</a:t>
                </a:r>
                <a:endParaRPr lang="ru-RU" sz="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кредит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Группа 144"/>
          <p:cNvGrpSpPr/>
          <p:nvPr/>
        </p:nvGrpSpPr>
        <p:grpSpPr>
          <a:xfrm>
            <a:off x="539552" y="1635646"/>
            <a:ext cx="3726863" cy="903557"/>
            <a:chOff x="4967146" y="1635646"/>
            <a:chExt cx="3726863" cy="903557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4967146" y="1635646"/>
              <a:ext cx="1710639" cy="903557"/>
              <a:chOff x="3853296" y="1723697"/>
              <a:chExt cx="2357335" cy="1009765"/>
            </a:xfrm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4051756" y="1804168"/>
                <a:ext cx="935853" cy="72304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Прямоугольник 158"/>
              <p:cNvSpPr/>
              <p:nvPr/>
            </p:nvSpPr>
            <p:spPr>
              <a:xfrm>
                <a:off x="5128803" y="1723697"/>
                <a:ext cx="935853" cy="80352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Прямоугольник 159"/>
              <p:cNvSpPr/>
              <p:nvPr/>
            </p:nvSpPr>
            <p:spPr>
              <a:xfrm>
                <a:off x="4051756" y="1965113"/>
                <a:ext cx="935851" cy="378349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ctr"/>
                <a:r>
                  <a:rPr lang="en-US" sz="800" b="1" dirty="0"/>
                  <a:t>1</a:t>
                </a:r>
                <a:r>
                  <a:rPr lang="ru-RU" sz="800" b="1" dirty="0"/>
                  <a:t> 393</a:t>
                </a:r>
              </a:p>
              <a:p>
                <a:pPr algn="ctr"/>
                <a:r>
                  <a:rPr lang="ru-RU" sz="800" dirty="0" err="1" smtClean="0"/>
                  <a:t>жоба</a:t>
                </a:r>
                <a:endParaRPr lang="ru-RU" sz="800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5143288" y="1965113"/>
                <a:ext cx="935851" cy="275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chemeClr val="bg1"/>
                    </a:solidFill>
                  </a:rPr>
                  <a:t>1 448</a:t>
                </a:r>
              </a:p>
              <a:p>
                <a:pPr algn="ctr"/>
                <a:r>
                  <a:rPr lang="ru-RU" sz="800" dirty="0" err="1" smtClean="0">
                    <a:solidFill>
                      <a:schemeClr val="bg1"/>
                    </a:solidFill>
                  </a:rPr>
                  <a:t>жоба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Box 165"/>
              <p:cNvSpPr txBox="1"/>
              <p:nvPr/>
            </p:nvSpPr>
            <p:spPr>
              <a:xfrm>
                <a:off x="4081034" y="2592891"/>
                <a:ext cx="789186" cy="137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dirty="0"/>
                  <a:t>2021 жыл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213441" y="2595880"/>
                <a:ext cx="789186" cy="137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dirty="0"/>
                  <a:t>2022 жыл</a:t>
                </a:r>
              </a:p>
            </p:txBody>
          </p:sp>
        </p:grpSp>
        <p:grpSp>
          <p:nvGrpSpPr>
            <p:cNvPr id="147" name="Группа 146"/>
            <p:cNvGrpSpPr/>
            <p:nvPr/>
          </p:nvGrpSpPr>
          <p:grpSpPr>
            <a:xfrm>
              <a:off x="6974577" y="1635648"/>
              <a:ext cx="1719432" cy="806858"/>
              <a:chOff x="3865368" y="1723700"/>
              <a:chExt cx="2369452" cy="901701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4001798" y="1884642"/>
                <a:ext cx="935853" cy="64257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5167477" y="1723700"/>
                <a:ext cx="935853" cy="80352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4001798" y="1965115"/>
                <a:ext cx="935851" cy="51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/>
                  <a:t>35,</a:t>
                </a:r>
                <a:r>
                  <a:rPr lang="en-US" sz="800" b="1" dirty="0"/>
                  <a:t>9</a:t>
                </a:r>
                <a:endParaRPr lang="ru-RU" sz="800" b="1" dirty="0"/>
              </a:p>
              <a:p>
                <a:pPr algn="ctr"/>
                <a:r>
                  <a:rPr lang="ru-RU" sz="800" dirty="0"/>
                  <a:t>млрд</a:t>
                </a:r>
                <a:r>
                  <a:rPr lang="ru-RU" sz="800" dirty="0" err="1"/>
                  <a:t> тг</a:t>
                </a:r>
                <a:endParaRPr lang="ru-RU" sz="800" dirty="0"/>
              </a:p>
              <a:p>
                <a:pPr algn="ctr"/>
                <a:r>
                  <a:rPr lang="ru-RU" sz="800" dirty="0" smtClean="0"/>
                  <a:t>кредит</a:t>
                </a:r>
                <a:endParaRPr lang="ru-RU" sz="8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167477" y="1884642"/>
                <a:ext cx="935851" cy="412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800" b="1" dirty="0">
                    <a:solidFill>
                      <a:schemeClr val="bg1"/>
                    </a:solidFill>
                  </a:rPr>
                  <a:t>46,6</a:t>
                </a:r>
              </a:p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млрд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 тг</a:t>
                </a:r>
                <a:endParaRPr lang="ru-RU" sz="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кредит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3877485" y="2528420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Прямоугольник 167"/>
          <p:cNvSpPr/>
          <p:nvPr/>
        </p:nvSpPr>
        <p:spPr>
          <a:xfrm>
            <a:off x="1221911" y="981089"/>
            <a:ext cx="2270219" cy="184666"/>
          </a:xfrm>
          <a:prstGeom prst="rect">
            <a:avLst/>
          </a:prstGeom>
        </p:spPr>
        <p:txBody>
          <a:bodyPr wrap="none" lIns="72000" tIns="0" rIns="72000" bIns="0">
            <a:spAutoFit/>
          </a:bodyPr>
          <a:lstStyle/>
          <a:p>
            <a:pPr algn="ctr"/>
            <a:r>
              <a:rPr lang="ru-RU" sz="1200" b="1" dirty="0" err="1" smtClean="0"/>
              <a:t>Мөлшерлемені субсидиялау</a:t>
            </a:r>
            <a:endParaRPr lang="ru-RU" sz="1200" b="1" dirty="0"/>
          </a:p>
        </p:txBody>
      </p:sp>
      <p:grpSp>
        <p:nvGrpSpPr>
          <p:cNvPr id="169" name="Группа 168"/>
          <p:cNvGrpSpPr/>
          <p:nvPr/>
        </p:nvGrpSpPr>
        <p:grpSpPr>
          <a:xfrm>
            <a:off x="4967146" y="3363840"/>
            <a:ext cx="3709310" cy="1022881"/>
            <a:chOff x="4967146" y="1419624"/>
            <a:chExt cx="3709310" cy="1022881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4967146" y="1491629"/>
              <a:ext cx="1710639" cy="950873"/>
              <a:chOff x="3853296" y="1562756"/>
              <a:chExt cx="2357335" cy="1062645"/>
            </a:xfrm>
          </p:grpSpPr>
          <p:sp>
            <p:nvSpPr>
              <p:cNvPr id="182" name="Прямоугольник 181"/>
              <p:cNvSpPr/>
              <p:nvPr/>
            </p:nvSpPr>
            <p:spPr>
              <a:xfrm>
                <a:off x="4003379" y="1562756"/>
                <a:ext cx="935853" cy="96446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5128803" y="1884646"/>
                <a:ext cx="935853" cy="64257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Прямоугольник 183"/>
              <p:cNvSpPr/>
              <p:nvPr/>
            </p:nvSpPr>
            <p:spPr>
              <a:xfrm>
                <a:off x="4003379" y="1804174"/>
                <a:ext cx="935851" cy="378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/>
                  <a:t>9 401</a:t>
                </a:r>
              </a:p>
              <a:p>
                <a:pPr algn="ctr"/>
                <a:r>
                  <a:rPr lang="ru-RU" sz="800" dirty="0" err="1" smtClean="0"/>
                  <a:t>жоба</a:t>
                </a:r>
                <a:endParaRPr lang="ru-RU" sz="800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094910" y="2045588"/>
                <a:ext cx="935851" cy="275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6 593</a:t>
                </a:r>
              </a:p>
              <a:p>
                <a:pPr algn="ctr"/>
                <a:r>
                  <a:rPr lang="ru-RU" sz="800" dirty="0" err="1" smtClean="0">
                    <a:solidFill>
                      <a:schemeClr val="bg1"/>
                    </a:solidFill>
                  </a:rPr>
                  <a:t>жоба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Группа 170"/>
            <p:cNvGrpSpPr/>
            <p:nvPr/>
          </p:nvGrpSpPr>
          <p:grpSpPr>
            <a:xfrm>
              <a:off x="6965817" y="1419624"/>
              <a:ext cx="1710639" cy="1022881"/>
              <a:chOff x="3853296" y="1482284"/>
              <a:chExt cx="2357335" cy="1143117"/>
            </a:xfrm>
          </p:grpSpPr>
          <p:sp>
            <p:nvSpPr>
              <p:cNvPr id="172" name="Прямоугольник 171"/>
              <p:cNvSpPr/>
              <p:nvPr/>
            </p:nvSpPr>
            <p:spPr>
              <a:xfrm>
                <a:off x="4001799" y="1482284"/>
                <a:ext cx="935853" cy="10449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5128803" y="1643225"/>
                <a:ext cx="935853" cy="88399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027568" y="1723699"/>
                <a:ext cx="935851" cy="51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/>
                  <a:t>257,5</a:t>
                </a:r>
              </a:p>
              <a:p>
                <a:pPr algn="ctr"/>
                <a:r>
                  <a:rPr lang="ru-RU" sz="800" dirty="0"/>
                  <a:t>млрд</a:t>
                </a:r>
                <a:r>
                  <a:rPr lang="ru-RU" sz="800" dirty="0" err="1"/>
                  <a:t> тг</a:t>
                </a:r>
                <a:endParaRPr lang="ru-RU" sz="800" dirty="0"/>
              </a:p>
              <a:p>
                <a:pPr algn="ctr"/>
                <a:r>
                  <a:rPr lang="ru-RU" sz="800" dirty="0" smtClean="0"/>
                  <a:t>кредит</a:t>
                </a:r>
                <a:endParaRPr lang="ru-RU" sz="800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128803" y="1846748"/>
                <a:ext cx="935851" cy="412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239,0</a:t>
                </a:r>
              </a:p>
              <a:p>
                <a:pPr algn="ctr"/>
                <a:r>
                  <a:rPr lang="ru-RU" sz="800" dirty="0" err="1" smtClean="0">
                    <a:solidFill>
                      <a:schemeClr val="bg1"/>
                    </a:solidFill>
                  </a:rPr>
                  <a:t>млрд</a:t>
                </a:r>
                <a:r>
                  <a:rPr lang="ru-RU" sz="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тг</a:t>
                </a:r>
                <a:endParaRPr lang="ru-RU" sz="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кредит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Группа 191"/>
          <p:cNvGrpSpPr/>
          <p:nvPr/>
        </p:nvGrpSpPr>
        <p:grpSpPr>
          <a:xfrm>
            <a:off x="539552" y="3435845"/>
            <a:ext cx="3709310" cy="950876"/>
            <a:chOff x="4967146" y="1491629"/>
            <a:chExt cx="3709310" cy="950876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4967146" y="1563638"/>
              <a:ext cx="1710639" cy="878867"/>
              <a:chOff x="3853296" y="1643226"/>
              <a:chExt cx="2357335" cy="982175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3952526" y="1643226"/>
                <a:ext cx="935853" cy="88398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5143288" y="1884643"/>
                <a:ext cx="935853" cy="64257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3853296" y="1804171"/>
                <a:ext cx="1134312" cy="378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/>
                  <a:t>7 782</a:t>
                </a:r>
              </a:p>
              <a:p>
                <a:pPr algn="ctr"/>
                <a:r>
                  <a:rPr lang="ru-RU" sz="800" dirty="0" err="1"/>
                  <a:t>қарыз </a:t>
                </a:r>
                <a:r>
                  <a:rPr lang="ru-RU" sz="800" dirty="0" err="1" smtClean="0"/>
                  <a:t>алушы</a:t>
                </a:r>
                <a:endParaRPr lang="ru-RU" sz="800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5143288" y="2045588"/>
                <a:ext cx="935851" cy="275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5 285</a:t>
                </a:r>
              </a:p>
              <a:p>
                <a:pPr algn="ctr"/>
                <a:r>
                  <a:rPr lang="ru-RU" sz="800" dirty="0" err="1">
                    <a:solidFill>
                      <a:schemeClr val="bg1"/>
                    </a:solidFill>
                  </a:rPr>
                  <a:t>қарыз </a:t>
                </a:r>
                <a:r>
                  <a:rPr lang="ru-RU" sz="800" dirty="0" err="1" smtClean="0">
                    <a:solidFill>
                      <a:schemeClr val="bg1"/>
                    </a:solidFill>
                  </a:rPr>
                  <a:t>алушы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9" name="Прямая соединительная линия 208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Группа 193"/>
            <p:cNvGrpSpPr/>
            <p:nvPr/>
          </p:nvGrpSpPr>
          <p:grpSpPr>
            <a:xfrm>
              <a:off x="6965817" y="1491629"/>
              <a:ext cx="1710639" cy="950875"/>
              <a:chOff x="3853296" y="1562753"/>
              <a:chExt cx="2357335" cy="1062648"/>
            </a:xfrm>
          </p:grpSpPr>
          <p:sp>
            <p:nvSpPr>
              <p:cNvPr id="195" name="Прямоугольник 194"/>
              <p:cNvSpPr/>
              <p:nvPr/>
            </p:nvSpPr>
            <p:spPr>
              <a:xfrm>
                <a:off x="3976715" y="1562753"/>
                <a:ext cx="935853" cy="96446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5128803" y="1723699"/>
                <a:ext cx="935853" cy="80352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976715" y="1723698"/>
                <a:ext cx="935851" cy="51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/>
                  <a:t>213,3</a:t>
                </a:r>
              </a:p>
              <a:p>
                <a:pPr algn="ctr"/>
                <a:r>
                  <a:rPr lang="ru-RU" sz="800" dirty="0"/>
                  <a:t>млрд</a:t>
                </a:r>
                <a:r>
                  <a:rPr lang="ru-RU" sz="800" dirty="0" err="1"/>
                  <a:t> тг</a:t>
                </a:r>
                <a:endParaRPr lang="ru-RU" sz="800" dirty="0"/>
              </a:p>
              <a:p>
                <a:pPr algn="ctr"/>
                <a:r>
                  <a:rPr lang="ru-RU" sz="800" dirty="0" smtClean="0"/>
                  <a:t>кредит</a:t>
                </a:r>
                <a:endParaRPr lang="ru-RU" sz="800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167477" y="1884644"/>
                <a:ext cx="935851" cy="412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183,9</a:t>
                </a:r>
              </a:p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млрд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 тг</a:t>
                </a:r>
                <a:endParaRPr lang="ru-RU" sz="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кредит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3853296" y="2527218"/>
                <a:ext cx="23573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>
                <a:off x="3865368" y="252721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5044069" y="2533738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6200561" y="2534820"/>
                <a:ext cx="0" cy="9058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extBox 101"/>
          <p:cNvSpPr txBox="1"/>
          <p:nvPr/>
        </p:nvSpPr>
        <p:spPr>
          <a:xfrm>
            <a:off x="2742138" y="2425058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63888" y="2427734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118402" y="2445963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40152" y="2448639"/>
            <a:ext cx="6480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134626" y="2445963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956376" y="2448639"/>
            <a:ext cx="6480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53906" y="4369274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47664" y="4371950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63888" y="4371950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99792" y="4371950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48064" y="4371950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940152" y="4371950"/>
            <a:ext cx="6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64288" y="4371950"/>
            <a:ext cx="57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2021 жыл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956376" y="4371950"/>
            <a:ext cx="6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2022 жыл</a:t>
            </a:r>
          </a:p>
        </p:txBody>
      </p:sp>
    </p:spTree>
    <p:extLst>
      <p:ext uri="{BB962C8B-B14F-4D97-AF65-F5344CB8AC3E}">
        <p14:creationId xmlns="" xmlns:p14="http://schemas.microsoft.com/office/powerpoint/2010/main" val="398277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139136" cy="7429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1.3 </a:t>
            </a:r>
            <a:r>
              <a:rPr lang="ru-RU" sz="2000" b="1" dirty="0">
                <a:solidFill>
                  <a:schemeClr val="tx1"/>
                </a:solidFill>
              </a:rPr>
              <a:t>Қордың Түркістан облысындағы өңірлік бағдарламаларының нәтижелері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5</a:t>
            </a:fld>
            <a:endParaRPr lang="ru-RU"/>
          </a:p>
        </p:txBody>
      </p:sp>
      <p:grpSp>
        <p:nvGrpSpPr>
          <p:cNvPr id="10" name="Shape 923"/>
          <p:cNvGrpSpPr/>
          <p:nvPr/>
        </p:nvGrpSpPr>
        <p:grpSpPr>
          <a:xfrm>
            <a:off x="4936585" y="3013356"/>
            <a:ext cx="366502" cy="292495"/>
            <a:chOff x="1921475" y="3695200"/>
            <a:chExt cx="438400" cy="349875"/>
          </a:xfrm>
          <a:solidFill>
            <a:schemeClr val="bg1"/>
          </a:solidFill>
        </p:grpSpPr>
        <p:sp>
          <p:nvSpPr>
            <p:cNvPr id="11" name="Shape 924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92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92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" name="Shape 927"/>
          <p:cNvGrpSpPr/>
          <p:nvPr/>
        </p:nvGrpSpPr>
        <p:grpSpPr>
          <a:xfrm>
            <a:off x="3921011" y="2220769"/>
            <a:ext cx="359354" cy="301189"/>
            <a:chOff x="2599825" y="3689700"/>
            <a:chExt cx="429850" cy="360275"/>
          </a:xfrm>
          <a:solidFill>
            <a:schemeClr val="bg1"/>
          </a:solidFill>
        </p:grpSpPr>
        <p:sp>
          <p:nvSpPr>
            <p:cNvPr id="16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953"/>
          <p:cNvGrpSpPr/>
          <p:nvPr/>
        </p:nvGrpSpPr>
        <p:grpSpPr>
          <a:xfrm>
            <a:off x="4303357" y="3438789"/>
            <a:ext cx="370598" cy="370619"/>
            <a:chOff x="570875" y="4322250"/>
            <a:chExt cx="443300" cy="443325"/>
          </a:xfrm>
          <a:solidFill>
            <a:schemeClr val="bg1"/>
          </a:solidFill>
        </p:grpSpPr>
        <p:sp>
          <p:nvSpPr>
            <p:cNvPr id="19" name="Shape 95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95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95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95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963"/>
          <p:cNvGrpSpPr/>
          <p:nvPr/>
        </p:nvGrpSpPr>
        <p:grpSpPr>
          <a:xfrm>
            <a:off x="4698963" y="2255319"/>
            <a:ext cx="318014" cy="414509"/>
            <a:chOff x="2624850" y="4296000"/>
            <a:chExt cx="380400" cy="495825"/>
          </a:xfrm>
          <a:solidFill>
            <a:schemeClr val="bg1"/>
          </a:solidFill>
        </p:grpSpPr>
        <p:sp>
          <p:nvSpPr>
            <p:cNvPr id="24" name="Shape 964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965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96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8183574"/>
              </p:ext>
            </p:extLst>
          </p:nvPr>
        </p:nvGraphicFramePr>
        <p:xfrm>
          <a:off x="683569" y="1347614"/>
          <a:ext cx="7344816" cy="2007290"/>
        </p:xfrm>
        <a:graphic>
          <a:graphicData uri="http://schemas.openxmlformats.org/drawingml/2006/table">
            <a:tbl>
              <a:tblPr/>
              <a:tblGrid>
                <a:gridCol w="1762756">
                  <a:extLst>
                    <a:ext uri="{9D8B030D-6E8A-4147-A177-3AD203B41FA5}">
                      <a16:colId xmlns="" xmlns:a16="http://schemas.microsoft.com/office/drawing/2014/main" val="2477682908"/>
                    </a:ext>
                  </a:extLst>
                </a:gridCol>
                <a:gridCol w="807930">
                  <a:extLst>
                    <a:ext uri="{9D8B030D-6E8A-4147-A177-3AD203B41FA5}">
                      <a16:colId xmlns="" xmlns:a16="http://schemas.microsoft.com/office/drawing/2014/main" val="3727686455"/>
                    </a:ext>
                  </a:extLst>
                </a:gridCol>
                <a:gridCol w="1572167">
                  <a:extLst>
                    <a:ext uri="{9D8B030D-6E8A-4147-A177-3AD203B41FA5}">
                      <a16:colId xmlns="" xmlns:a16="http://schemas.microsoft.com/office/drawing/2014/main" val="80134317"/>
                    </a:ext>
                  </a:extLst>
                </a:gridCol>
                <a:gridCol w="1593098">
                  <a:extLst>
                    <a:ext uri="{9D8B030D-6E8A-4147-A177-3AD203B41FA5}">
                      <a16:colId xmlns="" xmlns:a16="http://schemas.microsoft.com/office/drawing/2014/main" val="1629312190"/>
                    </a:ext>
                  </a:extLst>
                </a:gridCol>
                <a:gridCol w="1608865">
                  <a:extLst>
                    <a:ext uri="{9D8B030D-6E8A-4147-A177-3AD203B41FA5}">
                      <a16:colId xmlns="" xmlns:a16="http://schemas.microsoft.com/office/drawing/2014/main" val="679429471"/>
                    </a:ext>
                  </a:extLst>
                </a:gridCol>
              </a:tblGrid>
              <a:tr h="639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ТӨБ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Жыл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ЖАО </a:t>
                      </a:r>
                      <a:r>
                        <a:rPr lang="ru-RU" sz="12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бөлген 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сома, млн теңге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Қор бөлген сома, млн теңге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ЕДБ-ге орналастыру сомасы, млн теңге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7478100"/>
                  </a:ext>
                </a:extLst>
              </a:tr>
              <a:tr h="279097"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«Оңтүстік өнімі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1 0</a:t>
                      </a:r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672441"/>
                  </a:ext>
                </a:extLst>
              </a:tr>
              <a:tr h="2790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«Оңтүстік өнімдері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1 000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4546977"/>
                  </a:ext>
                </a:extLst>
              </a:tr>
              <a:tr h="279097"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ru-RU" sz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1 000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1 500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4226360"/>
                  </a:ext>
                </a:extLst>
              </a:tr>
              <a:tr h="279097"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Easy-Business</a:t>
                      </a:r>
                      <a:endParaRPr lang="ru-RU" sz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670</a:t>
                      </a:r>
                      <a:endParaRPr lang="ru-RU" sz="1200" u="none" strike="noStrik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3518851"/>
                  </a:ext>
                </a:extLst>
              </a:tr>
              <a:tr h="251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Жиыны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1 830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2 670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4 500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007132"/>
                  </a:ext>
                </a:extLst>
              </a:tr>
            </a:tbl>
          </a:graphicData>
        </a:graphic>
      </p:graphicFrame>
      <p:sp>
        <p:nvSpPr>
          <p:cNvPr id="33" name="Прямоугольник с двумя усеченными противолежащими углами 29"/>
          <p:cNvSpPr/>
          <p:nvPr/>
        </p:nvSpPr>
        <p:spPr>
          <a:xfrm>
            <a:off x="679965" y="3861493"/>
            <a:ext cx="7348420" cy="523665"/>
          </a:xfrm>
          <a:prstGeom prst="snip2DiagRect">
            <a:avLst>
              <a:gd name="adj1" fmla="val 0"/>
              <a:gd name="adj2" fmla="val 0"/>
            </a:avLst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Түркістан облысы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бойынша барлығы 01.01.2023 жылғы жағдай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бойынша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ТӨБ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шеңберінде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4 197 * млн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теңге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кредит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сомасына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66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қарыз алушыға қолдау көрсетілді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4803998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* Ескертпе: </a:t>
            </a:r>
            <a:r>
              <a:rPr lang="ru-RU" sz="800" i="1" dirty="0" err="1" smtClean="0"/>
              <a:t>ОҚО-ны ескере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отырып</a:t>
            </a:r>
            <a:r>
              <a:rPr lang="ru-RU" sz="800" i="1" dirty="0" smtClean="0"/>
              <a:t> 2018 </a:t>
            </a:r>
            <a:r>
              <a:rPr lang="ru-RU" sz="800" i="1" dirty="0" err="1" smtClean="0"/>
              <a:t>жылға </a:t>
            </a:r>
            <a:r>
              <a:rPr lang="ru-RU" sz="800" i="1" dirty="0" err="1" smtClean="0"/>
              <a:t>дейін</a:t>
            </a:r>
            <a:endParaRPr lang="ru-RU" sz="800" i="1" dirty="0"/>
          </a:p>
        </p:txBody>
      </p:sp>
    </p:spTree>
    <p:extLst>
      <p:ext uri="{BB962C8B-B14F-4D97-AF65-F5344CB8AC3E}">
        <p14:creationId xmlns="" xmlns:p14="http://schemas.microsoft.com/office/powerpoint/2010/main" val="322367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2.1 Түркістан облысының статистикалық көрсеткіштері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6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9552" y="480399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(https</a:t>
            </a:r>
            <a:r>
              <a:rPr lang="en-US" sz="800" i="1" dirty="0">
                <a:hlinkClick r:id="rId4"/>
              </a:rPr>
              <a:t>://www.stat.gov.kz</a:t>
            </a:r>
            <a:r>
              <a:rPr lang="ru-RU" sz="800" i="1"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179D03-8664-0AB5-1A9F-B68680FA550C}"/>
              </a:ext>
            </a:extLst>
          </p:cNvPr>
          <p:cNvSpPr/>
          <p:nvPr/>
        </p:nvSpPr>
        <p:spPr>
          <a:xfrm>
            <a:off x="539552" y="2073889"/>
            <a:ext cx="7992889" cy="641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BFD59FE-624A-8DE0-8C74-ECCBCDA3736E}"/>
              </a:ext>
            </a:extLst>
          </p:cNvPr>
          <p:cNvSpPr/>
          <p:nvPr/>
        </p:nvSpPr>
        <p:spPr>
          <a:xfrm>
            <a:off x="539552" y="2859782"/>
            <a:ext cx="7992889" cy="7108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7A34A8-3FAC-3034-5FC0-75F5BE305200}"/>
              </a:ext>
            </a:extLst>
          </p:cNvPr>
          <p:cNvSpPr/>
          <p:nvPr/>
        </p:nvSpPr>
        <p:spPr>
          <a:xfrm>
            <a:off x="539552" y="3721880"/>
            <a:ext cx="7992889" cy="6500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677A7D9-B8A6-4B3F-B5A1-13D1346407C5}"/>
              </a:ext>
            </a:extLst>
          </p:cNvPr>
          <p:cNvSpPr/>
          <p:nvPr/>
        </p:nvSpPr>
        <p:spPr>
          <a:xfrm>
            <a:off x="3068782" y="2073889"/>
            <a:ext cx="407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02060"/>
                </a:solidFill>
                <a:latin typeface="+mj-lt"/>
              </a:rPr>
              <a:t>Жұмыс істеп тұрған ШОБ субъектілерінің саны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93A6F5-3E30-CC5B-44C2-56323FCC9A2C}"/>
              </a:ext>
            </a:extLst>
          </p:cNvPr>
          <p:cNvSpPr/>
          <p:nvPr/>
        </p:nvSpPr>
        <p:spPr>
          <a:xfrm>
            <a:off x="3068783" y="2885407"/>
            <a:ext cx="3712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02060"/>
                </a:solidFill>
                <a:latin typeface="+mj-lt"/>
              </a:rPr>
              <a:t>ШОБ-та жұмыспен қамтылғандар саны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32D0C34-638D-5447-750F-BE1A7ABE3A5C}"/>
              </a:ext>
            </a:extLst>
          </p:cNvPr>
          <p:cNvSpPr/>
          <p:nvPr/>
        </p:nvSpPr>
        <p:spPr>
          <a:xfrm>
            <a:off x="1748338" y="3721774"/>
            <a:ext cx="683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02060"/>
                </a:solidFill>
                <a:latin typeface="+mj-lt"/>
              </a:rPr>
              <a:t>2022 жылғы 9 айдағы ШОК жалпы қосылған құны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AD30DB-75AC-36FF-2619-B19CF480FB3C}"/>
              </a:ext>
            </a:extLst>
          </p:cNvPr>
          <p:cNvSpPr txBox="1"/>
          <p:nvPr/>
        </p:nvSpPr>
        <p:spPr>
          <a:xfrm>
            <a:off x="1679725" y="2381666"/>
            <a:ext cx="693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002060"/>
                </a:solidFill>
                <a:latin typeface="+mj-lt"/>
              </a:rPr>
              <a:t>184,6 мың бірлік (Республика бойынша жалпы санының 10,1%)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50D016-EDB7-3F87-19A6-6BA09E5A9320}"/>
              </a:ext>
            </a:extLst>
          </p:cNvPr>
          <p:cNvSpPr txBox="1"/>
          <p:nvPr/>
        </p:nvSpPr>
        <p:spPr>
          <a:xfrm>
            <a:off x="1654331" y="3071536"/>
            <a:ext cx="6927346" cy="4494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b="1" kern="0" dirty="0">
                <a:solidFill>
                  <a:srgbClr val="002060"/>
                </a:solidFill>
                <a:latin typeface="+mj-lt"/>
              </a:rPr>
              <a:t>247,2 мың адам (Республика бойынша жалпы санының 6,3%)</a:t>
            </a:r>
          </a:p>
          <a:p>
            <a:pPr algn="ctr"/>
            <a:r>
              <a:rPr lang="ru-RU" sz="1100" b="1" kern="0" dirty="0">
                <a:solidFill>
                  <a:srgbClr val="002060"/>
                </a:solidFill>
                <a:latin typeface="+mj-lt"/>
              </a:rPr>
              <a:t>* ШОБ-тің өңірді жұмыспен қамтуға қосқан үлесі 31,8</a:t>
            </a:r>
            <a:r>
              <a:rPr lang="ru-RU" sz="1100" b="1" kern="0" dirty="0" smtClean="0">
                <a:solidFill>
                  <a:srgbClr val="002060"/>
                </a:solidFill>
                <a:latin typeface="+mj-lt"/>
              </a:rPr>
              <a:t>%-</a:t>
            </a:r>
            <a:r>
              <a:rPr lang="ru-RU" sz="1100" b="1" kern="0" dirty="0">
                <a:solidFill>
                  <a:srgbClr val="002060"/>
                </a:solidFill>
                <a:latin typeface="+mj-lt"/>
              </a:rPr>
              <a:t>ды құрайды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1622BA-4C8F-9357-CC6C-1801972A0AE9}"/>
              </a:ext>
            </a:extLst>
          </p:cNvPr>
          <p:cNvSpPr txBox="1"/>
          <p:nvPr/>
        </p:nvSpPr>
        <p:spPr>
          <a:xfrm>
            <a:off x="1701332" y="3912234"/>
            <a:ext cx="6880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002060"/>
                </a:solidFill>
                <a:latin typeface="+mj-lt"/>
              </a:rPr>
              <a:t>527,9 млрд теңге (Республика бойынша жалпы санының 2,2%)</a:t>
            </a:r>
          </a:p>
          <a:p>
            <a:pPr algn="ctr"/>
            <a:r>
              <a:rPr lang="ru-RU" sz="1100" b="1" kern="0" dirty="0">
                <a:solidFill>
                  <a:srgbClr val="002060"/>
                </a:solidFill>
                <a:latin typeface="+mj-lt"/>
              </a:rPr>
              <a:t>* ЖӨӨ-дегі ШОК үлесі 23,6% -ды құрайды</a:t>
            </a:r>
            <a:endParaRPr lang="ru-RU" sz="12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Shape 842">
            <a:extLst>
              <a:ext uri="{FF2B5EF4-FFF2-40B4-BE49-F238E27FC236}">
                <a16:creationId xmlns="" xmlns:a16="http://schemas.microsoft.com/office/drawing/2014/main" id="{46A997E0-FD6E-1E11-58E6-F3D17E70A9C2}"/>
              </a:ext>
            </a:extLst>
          </p:cNvPr>
          <p:cNvSpPr>
            <a:spLocks noChangeAspect="1"/>
          </p:cNvSpPr>
          <p:nvPr/>
        </p:nvSpPr>
        <p:spPr>
          <a:xfrm>
            <a:off x="1029445" y="3842098"/>
            <a:ext cx="458883" cy="458883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4584D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23" name="Shape 930">
            <a:extLst>
              <a:ext uri="{FF2B5EF4-FFF2-40B4-BE49-F238E27FC236}">
                <a16:creationId xmlns="" xmlns:a16="http://schemas.microsoft.com/office/drawing/2014/main" id="{30472B49-99BD-2DFA-6AD2-8E208FC1E0DD}"/>
              </a:ext>
            </a:extLst>
          </p:cNvPr>
          <p:cNvGrpSpPr>
            <a:grpSpLocks noChangeAspect="1"/>
          </p:cNvGrpSpPr>
          <p:nvPr/>
        </p:nvGrpSpPr>
        <p:grpSpPr>
          <a:xfrm>
            <a:off x="1028461" y="2158679"/>
            <a:ext cx="458883" cy="458883"/>
            <a:chOff x="3294650" y="3652450"/>
            <a:chExt cx="388350" cy="405450"/>
          </a:xfrm>
          <a:solidFill>
            <a:srgbClr val="4584D3"/>
          </a:solidFill>
        </p:grpSpPr>
        <p:sp>
          <p:nvSpPr>
            <p:cNvPr id="24" name="Shape 931">
              <a:extLst>
                <a:ext uri="{FF2B5EF4-FFF2-40B4-BE49-F238E27FC236}">
                  <a16:creationId xmlns="" xmlns:a16="http://schemas.microsoft.com/office/drawing/2014/main" id="{47DE39EE-F71A-9AD1-3BFD-1DEA76D94155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5" name="Shape 932">
              <a:extLst>
                <a:ext uri="{FF2B5EF4-FFF2-40B4-BE49-F238E27FC236}">
                  <a16:creationId xmlns="" xmlns:a16="http://schemas.microsoft.com/office/drawing/2014/main" id="{D201E816-F6F9-4BC1-4ED9-14A3B8DAD00E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6" name="Shape 933">
              <a:extLst>
                <a:ext uri="{FF2B5EF4-FFF2-40B4-BE49-F238E27FC236}">
                  <a16:creationId xmlns="" xmlns:a16="http://schemas.microsoft.com/office/drawing/2014/main" id="{01D75C11-1BE6-4E00-F1BE-B6ECB4FA90DD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75162A0-B1EC-C544-BCE4-2247A5FDEDE6}"/>
              </a:ext>
            </a:extLst>
          </p:cNvPr>
          <p:cNvSpPr/>
          <p:nvPr/>
        </p:nvSpPr>
        <p:spPr>
          <a:xfrm>
            <a:off x="539552" y="1203599"/>
            <a:ext cx="799288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EB84027-8412-9D73-899C-40B4079FBF99}"/>
              </a:ext>
            </a:extLst>
          </p:cNvPr>
          <p:cNvSpPr/>
          <p:nvPr/>
        </p:nvSpPr>
        <p:spPr>
          <a:xfrm>
            <a:off x="3068783" y="1220257"/>
            <a:ext cx="3712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002060"/>
                </a:solidFill>
                <a:latin typeface="+mj-lt"/>
              </a:rPr>
              <a:t>Халық саны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B75BC8-A2D6-A8CB-AE84-65E24F6842E5}"/>
              </a:ext>
            </a:extLst>
          </p:cNvPr>
          <p:cNvSpPr txBox="1"/>
          <p:nvPr/>
        </p:nvSpPr>
        <p:spPr>
          <a:xfrm>
            <a:off x="1609398" y="1489346"/>
            <a:ext cx="7007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002060"/>
                </a:solidFill>
                <a:latin typeface="+mj-lt"/>
              </a:rPr>
              <a:t>2 119 мың адам (Республика бойынша жалпы санының 10,7%)</a:t>
            </a:r>
          </a:p>
          <a:p>
            <a:pPr algn="ctr"/>
            <a:r>
              <a:rPr lang="ru-RU" sz="1100" kern="0" dirty="0">
                <a:solidFill>
                  <a:srgbClr val="002060"/>
                </a:solidFill>
                <a:latin typeface="+mj-lt"/>
              </a:rPr>
              <a:t>* 2-орын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D5CAE840-7E3F-1E7A-C1E9-6E64E9501E3C}"/>
              </a:ext>
            </a:extLst>
          </p:cNvPr>
          <p:cNvGrpSpPr/>
          <p:nvPr/>
        </p:nvGrpSpPr>
        <p:grpSpPr>
          <a:xfrm>
            <a:off x="1007372" y="1292047"/>
            <a:ext cx="524949" cy="531169"/>
            <a:chOff x="2131031" y="2372140"/>
            <a:chExt cx="519987" cy="500052"/>
          </a:xfrm>
          <a:solidFill>
            <a:srgbClr val="4584D3"/>
          </a:solidFill>
        </p:grpSpPr>
        <p:grpSp>
          <p:nvGrpSpPr>
            <p:cNvPr id="31" name="Shape 875">
              <a:extLst>
                <a:ext uri="{FF2B5EF4-FFF2-40B4-BE49-F238E27FC236}">
                  <a16:creationId xmlns="" xmlns:a16="http://schemas.microsoft.com/office/drawing/2014/main" id="{BC19B86D-79F4-C9D4-A2E0-08A89D949ED3}"/>
                </a:ext>
              </a:extLst>
            </p:cNvPr>
            <p:cNvGrpSpPr/>
            <p:nvPr/>
          </p:nvGrpSpPr>
          <p:grpSpPr>
            <a:xfrm>
              <a:off x="2480516" y="2446459"/>
              <a:ext cx="170502" cy="425733"/>
              <a:chOff x="3386850" y="2264625"/>
              <a:chExt cx="203950" cy="509250"/>
            </a:xfrm>
            <a:grpFill/>
          </p:grpSpPr>
          <p:sp>
            <p:nvSpPr>
              <p:cNvPr id="43" name="Shape 876">
                <a:extLst>
                  <a:ext uri="{FF2B5EF4-FFF2-40B4-BE49-F238E27FC236}">
                    <a16:creationId xmlns="" xmlns:a16="http://schemas.microsoft.com/office/drawing/2014/main" id="{2C71BC5C-28CA-B9C8-AE86-7340E31D6708}"/>
                  </a:ext>
                </a:extLst>
              </p:cNvPr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0" t="0" r="0" b="0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44" name="Shape 877">
                <a:extLst>
                  <a:ext uri="{FF2B5EF4-FFF2-40B4-BE49-F238E27FC236}">
                    <a16:creationId xmlns="" xmlns:a16="http://schemas.microsoft.com/office/drawing/2014/main" id="{E2B36524-212F-D125-393B-0B81C9E84231}"/>
                  </a:ext>
                </a:extLst>
              </p:cNvPr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0" t="0" r="0" b="0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grpSp>
          <p:nvGrpSpPr>
            <p:cNvPr id="34" name="Shape 875">
              <a:extLst>
                <a:ext uri="{FF2B5EF4-FFF2-40B4-BE49-F238E27FC236}">
                  <a16:creationId xmlns="" xmlns:a16="http://schemas.microsoft.com/office/drawing/2014/main" id="{A3B52848-19E4-23F0-080F-D9674630FE34}"/>
                </a:ext>
              </a:extLst>
            </p:cNvPr>
            <p:cNvGrpSpPr/>
            <p:nvPr/>
          </p:nvGrpSpPr>
          <p:grpSpPr>
            <a:xfrm>
              <a:off x="2131031" y="2443328"/>
              <a:ext cx="170502" cy="425733"/>
              <a:chOff x="3386850" y="2264625"/>
              <a:chExt cx="203950" cy="509250"/>
            </a:xfrm>
            <a:grpFill/>
          </p:grpSpPr>
          <p:sp>
            <p:nvSpPr>
              <p:cNvPr id="41" name="Shape 876">
                <a:extLst>
                  <a:ext uri="{FF2B5EF4-FFF2-40B4-BE49-F238E27FC236}">
                    <a16:creationId xmlns="" xmlns:a16="http://schemas.microsoft.com/office/drawing/2014/main" id="{8A079B05-5668-A65E-DA1E-A9A62E890F69}"/>
                  </a:ext>
                </a:extLst>
              </p:cNvPr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0" t="0" r="0" b="0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42" name="Shape 877">
                <a:extLst>
                  <a:ext uri="{FF2B5EF4-FFF2-40B4-BE49-F238E27FC236}">
                    <a16:creationId xmlns="" xmlns:a16="http://schemas.microsoft.com/office/drawing/2014/main" id="{5B7FCF43-4CF6-EF20-31FC-583FE39BE033}"/>
                  </a:ext>
                </a:extLst>
              </p:cNvPr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0" t="0" r="0" b="0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grpSp>
          <p:nvGrpSpPr>
            <p:cNvPr id="36" name="Shape 881">
              <a:extLst>
                <a:ext uri="{FF2B5EF4-FFF2-40B4-BE49-F238E27FC236}">
                  <a16:creationId xmlns="" xmlns:a16="http://schemas.microsoft.com/office/drawing/2014/main" id="{C41B0049-3D59-443A-AB8F-6AD0B477E071}"/>
                </a:ext>
              </a:extLst>
            </p:cNvPr>
            <p:cNvGrpSpPr/>
            <p:nvPr/>
          </p:nvGrpSpPr>
          <p:grpSpPr>
            <a:xfrm>
              <a:off x="2321683" y="2372140"/>
              <a:ext cx="145004" cy="421657"/>
              <a:chOff x="4076175" y="2267050"/>
              <a:chExt cx="173450" cy="504375"/>
            </a:xfrm>
            <a:grpFill/>
          </p:grpSpPr>
          <p:sp>
            <p:nvSpPr>
              <p:cNvPr id="37" name="Shape 882">
                <a:extLst>
                  <a:ext uri="{FF2B5EF4-FFF2-40B4-BE49-F238E27FC236}">
                    <a16:creationId xmlns="" xmlns:a16="http://schemas.microsoft.com/office/drawing/2014/main" id="{97DBFE1A-8C75-060C-9E9B-C6DB9FA808D3}"/>
                  </a:ext>
                </a:extLst>
              </p:cNvPr>
              <p:cNvSpPr/>
              <p:nvPr/>
            </p:nvSpPr>
            <p:spPr>
              <a:xfrm>
                <a:off x="4122600" y="2267050"/>
                <a:ext cx="80600" cy="91625"/>
              </a:xfrm>
              <a:custGeom>
                <a:avLst/>
                <a:gdLst/>
                <a:ahLst/>
                <a:cxnLst/>
                <a:rect l="0" t="0" r="0" b="0"/>
                <a:pathLst>
                  <a:path w="3224" h="3665" extrusionOk="0">
                    <a:moveTo>
                      <a:pt x="1441" y="1"/>
                    </a:moveTo>
                    <a:lnTo>
                      <a:pt x="1295" y="25"/>
                    </a:lnTo>
                    <a:lnTo>
                      <a:pt x="1124" y="74"/>
                    </a:lnTo>
                    <a:lnTo>
                      <a:pt x="977" y="123"/>
                    </a:lnTo>
                    <a:lnTo>
                      <a:pt x="855" y="172"/>
                    </a:lnTo>
                    <a:lnTo>
                      <a:pt x="708" y="245"/>
                    </a:lnTo>
                    <a:lnTo>
                      <a:pt x="586" y="343"/>
                    </a:lnTo>
                    <a:lnTo>
                      <a:pt x="464" y="441"/>
                    </a:lnTo>
                    <a:lnTo>
                      <a:pt x="366" y="563"/>
                    </a:lnTo>
                    <a:lnTo>
                      <a:pt x="269" y="685"/>
                    </a:lnTo>
                    <a:lnTo>
                      <a:pt x="195" y="831"/>
                    </a:lnTo>
                    <a:lnTo>
                      <a:pt x="122" y="978"/>
                    </a:lnTo>
                    <a:lnTo>
                      <a:pt x="73" y="1124"/>
                    </a:lnTo>
                    <a:lnTo>
                      <a:pt x="25" y="1295"/>
                    </a:lnTo>
                    <a:lnTo>
                      <a:pt x="0" y="1466"/>
                    </a:lnTo>
                    <a:lnTo>
                      <a:pt x="0" y="1662"/>
                    </a:lnTo>
                    <a:lnTo>
                      <a:pt x="0" y="1833"/>
                    </a:lnTo>
                    <a:lnTo>
                      <a:pt x="25" y="2028"/>
                    </a:lnTo>
                    <a:lnTo>
                      <a:pt x="73" y="2223"/>
                    </a:lnTo>
                    <a:lnTo>
                      <a:pt x="122" y="2394"/>
                    </a:lnTo>
                    <a:lnTo>
                      <a:pt x="195" y="2565"/>
                    </a:lnTo>
                    <a:lnTo>
                      <a:pt x="269" y="2736"/>
                    </a:lnTo>
                    <a:lnTo>
                      <a:pt x="366" y="2883"/>
                    </a:lnTo>
                    <a:lnTo>
                      <a:pt x="464" y="3029"/>
                    </a:lnTo>
                    <a:lnTo>
                      <a:pt x="586" y="3176"/>
                    </a:lnTo>
                    <a:lnTo>
                      <a:pt x="708" y="3298"/>
                    </a:lnTo>
                    <a:lnTo>
                      <a:pt x="855" y="3396"/>
                    </a:lnTo>
                    <a:lnTo>
                      <a:pt x="977" y="3493"/>
                    </a:lnTo>
                    <a:lnTo>
                      <a:pt x="1124" y="3567"/>
                    </a:lnTo>
                    <a:lnTo>
                      <a:pt x="1295" y="3616"/>
                    </a:lnTo>
                    <a:lnTo>
                      <a:pt x="1441" y="3640"/>
                    </a:lnTo>
                    <a:lnTo>
                      <a:pt x="1612" y="3664"/>
                    </a:lnTo>
                    <a:lnTo>
                      <a:pt x="1783" y="3640"/>
                    </a:lnTo>
                    <a:lnTo>
                      <a:pt x="1930" y="3616"/>
                    </a:lnTo>
                    <a:lnTo>
                      <a:pt x="2100" y="3567"/>
                    </a:lnTo>
                    <a:lnTo>
                      <a:pt x="2247" y="3493"/>
                    </a:lnTo>
                    <a:lnTo>
                      <a:pt x="2369" y="3396"/>
                    </a:lnTo>
                    <a:lnTo>
                      <a:pt x="2516" y="3298"/>
                    </a:lnTo>
                    <a:lnTo>
                      <a:pt x="2638" y="3176"/>
                    </a:lnTo>
                    <a:lnTo>
                      <a:pt x="2760" y="3029"/>
                    </a:lnTo>
                    <a:lnTo>
                      <a:pt x="2858" y="2883"/>
                    </a:lnTo>
                    <a:lnTo>
                      <a:pt x="2955" y="2736"/>
                    </a:lnTo>
                    <a:lnTo>
                      <a:pt x="3029" y="2565"/>
                    </a:lnTo>
                    <a:lnTo>
                      <a:pt x="3102" y="2394"/>
                    </a:lnTo>
                    <a:lnTo>
                      <a:pt x="3151" y="2223"/>
                    </a:lnTo>
                    <a:lnTo>
                      <a:pt x="3200" y="2028"/>
                    </a:lnTo>
                    <a:lnTo>
                      <a:pt x="3224" y="1833"/>
                    </a:lnTo>
                    <a:lnTo>
                      <a:pt x="3224" y="1662"/>
                    </a:lnTo>
                    <a:lnTo>
                      <a:pt x="3224" y="1466"/>
                    </a:lnTo>
                    <a:lnTo>
                      <a:pt x="3200" y="1295"/>
                    </a:lnTo>
                    <a:lnTo>
                      <a:pt x="3151" y="1124"/>
                    </a:lnTo>
                    <a:lnTo>
                      <a:pt x="3102" y="978"/>
                    </a:lnTo>
                    <a:lnTo>
                      <a:pt x="3029" y="831"/>
                    </a:lnTo>
                    <a:lnTo>
                      <a:pt x="2955" y="685"/>
                    </a:lnTo>
                    <a:lnTo>
                      <a:pt x="2858" y="563"/>
                    </a:lnTo>
                    <a:lnTo>
                      <a:pt x="2760" y="441"/>
                    </a:lnTo>
                    <a:lnTo>
                      <a:pt x="2638" y="343"/>
                    </a:lnTo>
                    <a:lnTo>
                      <a:pt x="2516" y="245"/>
                    </a:lnTo>
                    <a:lnTo>
                      <a:pt x="2369" y="172"/>
                    </a:lnTo>
                    <a:lnTo>
                      <a:pt x="2247" y="123"/>
                    </a:lnTo>
                    <a:lnTo>
                      <a:pt x="2100" y="74"/>
                    </a:lnTo>
                    <a:lnTo>
                      <a:pt x="1930" y="25"/>
                    </a:lnTo>
                    <a:lnTo>
                      <a:pt x="17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38" name="Shape 883">
                <a:extLst>
                  <a:ext uri="{FF2B5EF4-FFF2-40B4-BE49-F238E27FC236}">
                    <a16:creationId xmlns="" xmlns:a16="http://schemas.microsoft.com/office/drawing/2014/main" id="{5A3BFC5E-697F-4AD6-DFE5-5C1C35FA17E0}"/>
                  </a:ext>
                </a:extLst>
              </p:cNvPr>
              <p:cNvSpPr/>
              <p:nvPr/>
            </p:nvSpPr>
            <p:spPr>
              <a:xfrm>
                <a:off x="4076175" y="2370250"/>
                <a:ext cx="173450" cy="401175"/>
              </a:xfrm>
              <a:custGeom>
                <a:avLst/>
                <a:gdLst/>
                <a:ahLst/>
                <a:cxnLst/>
                <a:rect l="0" t="0" r="0" b="0"/>
                <a:pathLst>
                  <a:path w="6938" h="16047" extrusionOk="0">
                    <a:moveTo>
                      <a:pt x="2736" y="0"/>
                    </a:moveTo>
                    <a:lnTo>
                      <a:pt x="2541" y="49"/>
                    </a:lnTo>
                    <a:lnTo>
                      <a:pt x="2346" y="123"/>
                    </a:lnTo>
                    <a:lnTo>
                      <a:pt x="2175" y="196"/>
                    </a:lnTo>
                    <a:lnTo>
                      <a:pt x="2028" y="293"/>
                    </a:lnTo>
                    <a:lnTo>
                      <a:pt x="1711" y="489"/>
                    </a:lnTo>
                    <a:lnTo>
                      <a:pt x="1442" y="758"/>
                    </a:lnTo>
                    <a:lnTo>
                      <a:pt x="1173" y="1075"/>
                    </a:lnTo>
                    <a:lnTo>
                      <a:pt x="953" y="1417"/>
                    </a:lnTo>
                    <a:lnTo>
                      <a:pt x="758" y="1808"/>
                    </a:lnTo>
                    <a:lnTo>
                      <a:pt x="587" y="2223"/>
                    </a:lnTo>
                    <a:lnTo>
                      <a:pt x="441" y="2711"/>
                    </a:lnTo>
                    <a:lnTo>
                      <a:pt x="318" y="3200"/>
                    </a:lnTo>
                    <a:lnTo>
                      <a:pt x="221" y="3737"/>
                    </a:lnTo>
                    <a:lnTo>
                      <a:pt x="147" y="4323"/>
                    </a:lnTo>
                    <a:lnTo>
                      <a:pt x="74" y="4909"/>
                    </a:lnTo>
                    <a:lnTo>
                      <a:pt x="25" y="5544"/>
                    </a:lnTo>
                    <a:lnTo>
                      <a:pt x="1" y="6204"/>
                    </a:lnTo>
                    <a:lnTo>
                      <a:pt x="1" y="6888"/>
                    </a:lnTo>
                    <a:lnTo>
                      <a:pt x="25" y="7034"/>
                    </a:lnTo>
                    <a:lnTo>
                      <a:pt x="50" y="7181"/>
                    </a:lnTo>
                    <a:lnTo>
                      <a:pt x="99" y="7327"/>
                    </a:lnTo>
                    <a:lnTo>
                      <a:pt x="172" y="7425"/>
                    </a:lnTo>
                    <a:lnTo>
                      <a:pt x="245" y="7523"/>
                    </a:lnTo>
                    <a:lnTo>
                      <a:pt x="318" y="7596"/>
                    </a:lnTo>
                    <a:lnTo>
                      <a:pt x="416" y="7645"/>
                    </a:lnTo>
                    <a:lnTo>
                      <a:pt x="636" y="7645"/>
                    </a:lnTo>
                    <a:lnTo>
                      <a:pt x="734" y="7596"/>
                    </a:lnTo>
                    <a:lnTo>
                      <a:pt x="807" y="7523"/>
                    </a:lnTo>
                    <a:lnTo>
                      <a:pt x="880" y="7425"/>
                    </a:lnTo>
                    <a:lnTo>
                      <a:pt x="929" y="7327"/>
                    </a:lnTo>
                    <a:lnTo>
                      <a:pt x="953" y="7181"/>
                    </a:lnTo>
                    <a:lnTo>
                      <a:pt x="978" y="6888"/>
                    </a:lnTo>
                    <a:lnTo>
                      <a:pt x="1002" y="6521"/>
                    </a:lnTo>
                    <a:lnTo>
                      <a:pt x="1027" y="6106"/>
                    </a:lnTo>
                    <a:lnTo>
                      <a:pt x="1149" y="5105"/>
                    </a:lnTo>
                    <a:lnTo>
                      <a:pt x="1295" y="4103"/>
                    </a:lnTo>
                    <a:lnTo>
                      <a:pt x="1369" y="3664"/>
                    </a:lnTo>
                    <a:lnTo>
                      <a:pt x="1466" y="3298"/>
                    </a:lnTo>
                    <a:lnTo>
                      <a:pt x="1417" y="3102"/>
                    </a:lnTo>
                    <a:lnTo>
                      <a:pt x="1393" y="2907"/>
                    </a:lnTo>
                    <a:lnTo>
                      <a:pt x="1393" y="2711"/>
                    </a:lnTo>
                    <a:lnTo>
                      <a:pt x="1417" y="2540"/>
                    </a:lnTo>
                    <a:lnTo>
                      <a:pt x="1442" y="2394"/>
                    </a:lnTo>
                    <a:lnTo>
                      <a:pt x="1515" y="2247"/>
                    </a:lnTo>
                    <a:lnTo>
                      <a:pt x="1588" y="2125"/>
                    </a:lnTo>
                    <a:lnTo>
                      <a:pt x="1662" y="2052"/>
                    </a:lnTo>
                    <a:lnTo>
                      <a:pt x="1588" y="2150"/>
                    </a:lnTo>
                    <a:lnTo>
                      <a:pt x="1540" y="2296"/>
                    </a:lnTo>
                    <a:lnTo>
                      <a:pt x="1491" y="2492"/>
                    </a:lnTo>
                    <a:lnTo>
                      <a:pt x="1491" y="2687"/>
                    </a:lnTo>
                    <a:lnTo>
                      <a:pt x="1515" y="2882"/>
                    </a:lnTo>
                    <a:lnTo>
                      <a:pt x="1564" y="3078"/>
                    </a:lnTo>
                    <a:lnTo>
                      <a:pt x="1613" y="3175"/>
                    </a:lnTo>
                    <a:lnTo>
                      <a:pt x="1686" y="3273"/>
                    </a:lnTo>
                    <a:lnTo>
                      <a:pt x="1759" y="3346"/>
                    </a:lnTo>
                    <a:lnTo>
                      <a:pt x="1857" y="3420"/>
                    </a:lnTo>
                    <a:lnTo>
                      <a:pt x="1906" y="3786"/>
                    </a:lnTo>
                    <a:lnTo>
                      <a:pt x="1930" y="3981"/>
                    </a:lnTo>
                    <a:lnTo>
                      <a:pt x="1955" y="4201"/>
                    </a:lnTo>
                    <a:lnTo>
                      <a:pt x="1930" y="4445"/>
                    </a:lnTo>
                    <a:lnTo>
                      <a:pt x="1906" y="4738"/>
                    </a:lnTo>
                    <a:lnTo>
                      <a:pt x="1833" y="5032"/>
                    </a:lnTo>
                    <a:lnTo>
                      <a:pt x="1711" y="5398"/>
                    </a:lnTo>
                    <a:lnTo>
                      <a:pt x="1515" y="5911"/>
                    </a:lnTo>
                    <a:lnTo>
                      <a:pt x="1369" y="6399"/>
                    </a:lnTo>
                    <a:lnTo>
                      <a:pt x="1271" y="6839"/>
                    </a:lnTo>
                    <a:lnTo>
                      <a:pt x="1222" y="7230"/>
                    </a:lnTo>
                    <a:lnTo>
                      <a:pt x="1173" y="7620"/>
                    </a:lnTo>
                    <a:lnTo>
                      <a:pt x="1173" y="8011"/>
                    </a:lnTo>
                    <a:lnTo>
                      <a:pt x="1198" y="8817"/>
                    </a:lnTo>
                    <a:lnTo>
                      <a:pt x="1247" y="9989"/>
                    </a:lnTo>
                    <a:lnTo>
                      <a:pt x="1295" y="11162"/>
                    </a:lnTo>
                    <a:lnTo>
                      <a:pt x="1320" y="13238"/>
                    </a:lnTo>
                    <a:lnTo>
                      <a:pt x="1344" y="14728"/>
                    </a:lnTo>
                    <a:lnTo>
                      <a:pt x="1344" y="15314"/>
                    </a:lnTo>
                    <a:lnTo>
                      <a:pt x="1369" y="15533"/>
                    </a:lnTo>
                    <a:lnTo>
                      <a:pt x="1417" y="15704"/>
                    </a:lnTo>
                    <a:lnTo>
                      <a:pt x="1491" y="15827"/>
                    </a:lnTo>
                    <a:lnTo>
                      <a:pt x="1588" y="15924"/>
                    </a:lnTo>
                    <a:lnTo>
                      <a:pt x="1662" y="15998"/>
                    </a:lnTo>
                    <a:lnTo>
                      <a:pt x="1735" y="16022"/>
                    </a:lnTo>
                    <a:lnTo>
                      <a:pt x="1833" y="16046"/>
                    </a:lnTo>
                    <a:lnTo>
                      <a:pt x="1955" y="16046"/>
                    </a:lnTo>
                    <a:lnTo>
                      <a:pt x="2077" y="15998"/>
                    </a:lnTo>
                    <a:lnTo>
                      <a:pt x="2175" y="15949"/>
                    </a:lnTo>
                    <a:lnTo>
                      <a:pt x="2248" y="15875"/>
                    </a:lnTo>
                    <a:lnTo>
                      <a:pt x="2321" y="15802"/>
                    </a:lnTo>
                    <a:lnTo>
                      <a:pt x="2394" y="15680"/>
                    </a:lnTo>
                    <a:lnTo>
                      <a:pt x="2419" y="15533"/>
                    </a:lnTo>
                    <a:lnTo>
                      <a:pt x="2468" y="15387"/>
                    </a:lnTo>
                    <a:lnTo>
                      <a:pt x="3152" y="8548"/>
                    </a:lnTo>
                    <a:lnTo>
                      <a:pt x="3152" y="8451"/>
                    </a:lnTo>
                    <a:lnTo>
                      <a:pt x="3200" y="8280"/>
                    </a:lnTo>
                    <a:lnTo>
                      <a:pt x="3249" y="8182"/>
                    </a:lnTo>
                    <a:lnTo>
                      <a:pt x="3298" y="8084"/>
                    </a:lnTo>
                    <a:lnTo>
                      <a:pt x="3371" y="8011"/>
                    </a:lnTo>
                    <a:lnTo>
                      <a:pt x="3469" y="7987"/>
                    </a:lnTo>
                    <a:lnTo>
                      <a:pt x="3567" y="8011"/>
                    </a:lnTo>
                    <a:lnTo>
                      <a:pt x="3640" y="8084"/>
                    </a:lnTo>
                    <a:lnTo>
                      <a:pt x="3689" y="8182"/>
                    </a:lnTo>
                    <a:lnTo>
                      <a:pt x="3738" y="8280"/>
                    </a:lnTo>
                    <a:lnTo>
                      <a:pt x="3787" y="8451"/>
                    </a:lnTo>
                    <a:lnTo>
                      <a:pt x="3787" y="8548"/>
                    </a:lnTo>
                    <a:lnTo>
                      <a:pt x="4470" y="15387"/>
                    </a:lnTo>
                    <a:lnTo>
                      <a:pt x="4519" y="15533"/>
                    </a:lnTo>
                    <a:lnTo>
                      <a:pt x="4544" y="15680"/>
                    </a:lnTo>
                    <a:lnTo>
                      <a:pt x="4617" y="15802"/>
                    </a:lnTo>
                    <a:lnTo>
                      <a:pt x="4690" y="15875"/>
                    </a:lnTo>
                    <a:lnTo>
                      <a:pt x="4763" y="15949"/>
                    </a:lnTo>
                    <a:lnTo>
                      <a:pt x="4861" y="15998"/>
                    </a:lnTo>
                    <a:lnTo>
                      <a:pt x="4983" y="16046"/>
                    </a:lnTo>
                    <a:lnTo>
                      <a:pt x="5105" y="16046"/>
                    </a:lnTo>
                    <a:lnTo>
                      <a:pt x="5203" y="16022"/>
                    </a:lnTo>
                    <a:lnTo>
                      <a:pt x="5276" y="15998"/>
                    </a:lnTo>
                    <a:lnTo>
                      <a:pt x="5350" y="15924"/>
                    </a:lnTo>
                    <a:lnTo>
                      <a:pt x="5447" y="15827"/>
                    </a:lnTo>
                    <a:lnTo>
                      <a:pt x="5521" y="15704"/>
                    </a:lnTo>
                    <a:lnTo>
                      <a:pt x="5569" y="15533"/>
                    </a:lnTo>
                    <a:lnTo>
                      <a:pt x="5594" y="15314"/>
                    </a:lnTo>
                    <a:lnTo>
                      <a:pt x="5594" y="14728"/>
                    </a:lnTo>
                    <a:lnTo>
                      <a:pt x="5618" y="13238"/>
                    </a:lnTo>
                    <a:lnTo>
                      <a:pt x="5643" y="11162"/>
                    </a:lnTo>
                    <a:lnTo>
                      <a:pt x="5692" y="9989"/>
                    </a:lnTo>
                    <a:lnTo>
                      <a:pt x="5740" y="8817"/>
                    </a:lnTo>
                    <a:lnTo>
                      <a:pt x="5765" y="8011"/>
                    </a:lnTo>
                    <a:lnTo>
                      <a:pt x="5765" y="7620"/>
                    </a:lnTo>
                    <a:lnTo>
                      <a:pt x="5716" y="7230"/>
                    </a:lnTo>
                    <a:lnTo>
                      <a:pt x="5667" y="6839"/>
                    </a:lnTo>
                    <a:lnTo>
                      <a:pt x="5569" y="6399"/>
                    </a:lnTo>
                    <a:lnTo>
                      <a:pt x="5423" y="5911"/>
                    </a:lnTo>
                    <a:lnTo>
                      <a:pt x="5227" y="5398"/>
                    </a:lnTo>
                    <a:lnTo>
                      <a:pt x="5105" y="5032"/>
                    </a:lnTo>
                    <a:lnTo>
                      <a:pt x="5032" y="4738"/>
                    </a:lnTo>
                    <a:lnTo>
                      <a:pt x="5008" y="4445"/>
                    </a:lnTo>
                    <a:lnTo>
                      <a:pt x="4983" y="4201"/>
                    </a:lnTo>
                    <a:lnTo>
                      <a:pt x="5008" y="3981"/>
                    </a:lnTo>
                    <a:lnTo>
                      <a:pt x="5032" y="3786"/>
                    </a:lnTo>
                    <a:lnTo>
                      <a:pt x="5081" y="3420"/>
                    </a:lnTo>
                    <a:lnTo>
                      <a:pt x="5179" y="3346"/>
                    </a:lnTo>
                    <a:lnTo>
                      <a:pt x="5252" y="3273"/>
                    </a:lnTo>
                    <a:lnTo>
                      <a:pt x="5325" y="3175"/>
                    </a:lnTo>
                    <a:lnTo>
                      <a:pt x="5374" y="3078"/>
                    </a:lnTo>
                    <a:lnTo>
                      <a:pt x="5423" y="2882"/>
                    </a:lnTo>
                    <a:lnTo>
                      <a:pt x="5447" y="2687"/>
                    </a:lnTo>
                    <a:lnTo>
                      <a:pt x="5447" y="2492"/>
                    </a:lnTo>
                    <a:lnTo>
                      <a:pt x="5398" y="2296"/>
                    </a:lnTo>
                    <a:lnTo>
                      <a:pt x="5350" y="2150"/>
                    </a:lnTo>
                    <a:lnTo>
                      <a:pt x="5276" y="2052"/>
                    </a:lnTo>
                    <a:lnTo>
                      <a:pt x="5350" y="2125"/>
                    </a:lnTo>
                    <a:lnTo>
                      <a:pt x="5423" y="2247"/>
                    </a:lnTo>
                    <a:lnTo>
                      <a:pt x="5496" y="2394"/>
                    </a:lnTo>
                    <a:lnTo>
                      <a:pt x="5521" y="2540"/>
                    </a:lnTo>
                    <a:lnTo>
                      <a:pt x="5545" y="2711"/>
                    </a:lnTo>
                    <a:lnTo>
                      <a:pt x="5545" y="2907"/>
                    </a:lnTo>
                    <a:lnTo>
                      <a:pt x="5521" y="3102"/>
                    </a:lnTo>
                    <a:lnTo>
                      <a:pt x="5472" y="3298"/>
                    </a:lnTo>
                    <a:lnTo>
                      <a:pt x="5569" y="3664"/>
                    </a:lnTo>
                    <a:lnTo>
                      <a:pt x="5643" y="4103"/>
                    </a:lnTo>
                    <a:lnTo>
                      <a:pt x="5789" y="5105"/>
                    </a:lnTo>
                    <a:lnTo>
                      <a:pt x="5911" y="6106"/>
                    </a:lnTo>
                    <a:lnTo>
                      <a:pt x="5936" y="6521"/>
                    </a:lnTo>
                    <a:lnTo>
                      <a:pt x="5960" y="6888"/>
                    </a:lnTo>
                    <a:lnTo>
                      <a:pt x="5985" y="7181"/>
                    </a:lnTo>
                    <a:lnTo>
                      <a:pt x="6009" y="7327"/>
                    </a:lnTo>
                    <a:lnTo>
                      <a:pt x="6058" y="7425"/>
                    </a:lnTo>
                    <a:lnTo>
                      <a:pt x="6131" y="7523"/>
                    </a:lnTo>
                    <a:lnTo>
                      <a:pt x="6204" y="7596"/>
                    </a:lnTo>
                    <a:lnTo>
                      <a:pt x="6302" y="7645"/>
                    </a:lnTo>
                    <a:lnTo>
                      <a:pt x="6522" y="7645"/>
                    </a:lnTo>
                    <a:lnTo>
                      <a:pt x="6620" y="7596"/>
                    </a:lnTo>
                    <a:lnTo>
                      <a:pt x="6693" y="7523"/>
                    </a:lnTo>
                    <a:lnTo>
                      <a:pt x="6766" y="7425"/>
                    </a:lnTo>
                    <a:lnTo>
                      <a:pt x="6839" y="7327"/>
                    </a:lnTo>
                    <a:lnTo>
                      <a:pt x="6888" y="7181"/>
                    </a:lnTo>
                    <a:lnTo>
                      <a:pt x="6913" y="7034"/>
                    </a:lnTo>
                    <a:lnTo>
                      <a:pt x="6937" y="6888"/>
                    </a:lnTo>
                    <a:lnTo>
                      <a:pt x="6937" y="6204"/>
                    </a:lnTo>
                    <a:lnTo>
                      <a:pt x="6913" y="5544"/>
                    </a:lnTo>
                    <a:lnTo>
                      <a:pt x="6864" y="4909"/>
                    </a:lnTo>
                    <a:lnTo>
                      <a:pt x="6791" y="4323"/>
                    </a:lnTo>
                    <a:lnTo>
                      <a:pt x="6717" y="3737"/>
                    </a:lnTo>
                    <a:lnTo>
                      <a:pt x="6620" y="3200"/>
                    </a:lnTo>
                    <a:lnTo>
                      <a:pt x="6497" y="2711"/>
                    </a:lnTo>
                    <a:lnTo>
                      <a:pt x="6351" y="2223"/>
                    </a:lnTo>
                    <a:lnTo>
                      <a:pt x="6180" y="1808"/>
                    </a:lnTo>
                    <a:lnTo>
                      <a:pt x="5985" y="1417"/>
                    </a:lnTo>
                    <a:lnTo>
                      <a:pt x="5765" y="1075"/>
                    </a:lnTo>
                    <a:lnTo>
                      <a:pt x="5496" y="758"/>
                    </a:lnTo>
                    <a:lnTo>
                      <a:pt x="5227" y="489"/>
                    </a:lnTo>
                    <a:lnTo>
                      <a:pt x="4910" y="293"/>
                    </a:lnTo>
                    <a:lnTo>
                      <a:pt x="4763" y="196"/>
                    </a:lnTo>
                    <a:lnTo>
                      <a:pt x="4592" y="123"/>
                    </a:lnTo>
                    <a:lnTo>
                      <a:pt x="4397" y="49"/>
                    </a:lnTo>
                    <a:lnTo>
                      <a:pt x="4202" y="0"/>
                    </a:lnTo>
                    <a:lnTo>
                      <a:pt x="4031" y="98"/>
                    </a:lnTo>
                    <a:lnTo>
                      <a:pt x="3860" y="147"/>
                    </a:lnTo>
                    <a:lnTo>
                      <a:pt x="3664" y="196"/>
                    </a:lnTo>
                    <a:lnTo>
                      <a:pt x="3469" y="220"/>
                    </a:lnTo>
                    <a:lnTo>
                      <a:pt x="3274" y="196"/>
                    </a:lnTo>
                    <a:lnTo>
                      <a:pt x="3078" y="147"/>
                    </a:lnTo>
                    <a:lnTo>
                      <a:pt x="2907" y="98"/>
                    </a:lnTo>
                    <a:lnTo>
                      <a:pt x="27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45" name="Shape 927">
            <a:extLst>
              <a:ext uri="{FF2B5EF4-FFF2-40B4-BE49-F238E27FC236}">
                <a16:creationId xmlns="" xmlns:a16="http://schemas.microsoft.com/office/drawing/2014/main" id="{EA60EEDC-0F7B-4B48-88FD-28A9F42E77D4}"/>
              </a:ext>
            </a:extLst>
          </p:cNvPr>
          <p:cNvGrpSpPr/>
          <p:nvPr/>
        </p:nvGrpSpPr>
        <p:grpSpPr>
          <a:xfrm>
            <a:off x="1048548" y="3059403"/>
            <a:ext cx="362783" cy="319932"/>
            <a:chOff x="2599825" y="3689700"/>
            <a:chExt cx="429850" cy="360275"/>
          </a:xfrm>
          <a:solidFill>
            <a:srgbClr val="4584D3"/>
          </a:solidFill>
        </p:grpSpPr>
        <p:sp>
          <p:nvSpPr>
            <p:cNvPr id="46" name="Shape 928">
              <a:extLst>
                <a:ext uri="{FF2B5EF4-FFF2-40B4-BE49-F238E27FC236}">
                  <a16:creationId xmlns="" xmlns:a16="http://schemas.microsoft.com/office/drawing/2014/main" id="{3EF932DF-D4B0-7896-5AE6-11F2C77EF1AA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7" name="Shape 929">
              <a:extLst>
                <a:ext uri="{FF2B5EF4-FFF2-40B4-BE49-F238E27FC236}">
                  <a16:creationId xmlns="" xmlns:a16="http://schemas.microsoft.com/office/drawing/2014/main" id="{1E4CAC8F-DD79-6E31-B120-BEE93853D47C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39" name="Пятиугольник 102">
            <a:extLst>
              <a:ext uri="{FF2B5EF4-FFF2-40B4-BE49-F238E27FC236}">
                <a16:creationId xmlns="" xmlns:a16="http://schemas.microsoft.com/office/drawing/2014/main" id="{BB4448CE-7A66-90A0-5C04-59E9E5485D10}"/>
              </a:ext>
            </a:extLst>
          </p:cNvPr>
          <p:cNvSpPr/>
          <p:nvPr/>
        </p:nvSpPr>
        <p:spPr>
          <a:xfrm flipH="1">
            <a:off x="7596336" y="1203598"/>
            <a:ext cx="936104" cy="144016"/>
          </a:xfrm>
          <a:prstGeom prst="homePlate">
            <a:avLst/>
          </a:prstGeom>
          <a:solidFill>
            <a:srgbClr val="5BD078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</a:rPr>
              <a:t>01.01.2023 ж.</a:t>
            </a:r>
          </a:p>
        </p:txBody>
      </p:sp>
      <p:sp>
        <p:nvSpPr>
          <p:cNvPr id="40" name="Пятиугольник 102">
            <a:extLst>
              <a:ext uri="{FF2B5EF4-FFF2-40B4-BE49-F238E27FC236}">
                <a16:creationId xmlns="" xmlns:a16="http://schemas.microsoft.com/office/drawing/2014/main" id="{BB4448CE-7A66-90A0-5C04-59E9E5485D10}"/>
              </a:ext>
            </a:extLst>
          </p:cNvPr>
          <p:cNvSpPr/>
          <p:nvPr/>
        </p:nvSpPr>
        <p:spPr>
          <a:xfrm flipH="1">
            <a:off x="7596336" y="2067694"/>
            <a:ext cx="936104" cy="144016"/>
          </a:xfrm>
          <a:prstGeom prst="homePlate">
            <a:avLst/>
          </a:prstGeom>
          <a:solidFill>
            <a:srgbClr val="5BD078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</a:rPr>
              <a:t>01.01.2023 ж.</a:t>
            </a:r>
          </a:p>
        </p:txBody>
      </p:sp>
      <p:sp>
        <p:nvSpPr>
          <p:cNvPr id="51" name="Пятиугольник 102">
            <a:extLst>
              <a:ext uri="{FF2B5EF4-FFF2-40B4-BE49-F238E27FC236}">
                <a16:creationId xmlns="" xmlns:a16="http://schemas.microsoft.com/office/drawing/2014/main" id="{BB4448CE-7A66-90A0-5C04-59E9E5485D10}"/>
              </a:ext>
            </a:extLst>
          </p:cNvPr>
          <p:cNvSpPr/>
          <p:nvPr/>
        </p:nvSpPr>
        <p:spPr>
          <a:xfrm flipH="1">
            <a:off x="7596336" y="2859782"/>
            <a:ext cx="936104" cy="144016"/>
          </a:xfrm>
          <a:prstGeom prst="homePlate">
            <a:avLst/>
          </a:prstGeom>
          <a:solidFill>
            <a:srgbClr val="5BD078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/>
              </a:rPr>
              <a:t>01.01.2023 ж.</a:t>
            </a:r>
          </a:p>
        </p:txBody>
      </p:sp>
    </p:spTree>
    <p:extLst>
      <p:ext uri="{BB962C8B-B14F-4D97-AF65-F5344CB8AC3E}">
        <p14:creationId xmlns="" xmlns:p14="http://schemas.microsoft.com/office/powerpoint/2010/main" val="390543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2.2 Түркістан облысының ерекшеліктері</a:t>
            </a:r>
          </a:p>
        </p:txBody>
      </p:sp>
      <p:sp>
        <p:nvSpPr>
          <p:cNvPr id="11" name="Хорда 10"/>
          <p:cNvSpPr/>
          <p:nvPr/>
        </p:nvSpPr>
        <p:spPr>
          <a:xfrm flipH="1">
            <a:off x="-940230" y="1635646"/>
            <a:ext cx="2376264" cy="2471121"/>
          </a:xfrm>
          <a:prstGeom prst="chord">
            <a:avLst>
              <a:gd name="adj1" fmla="val 5379362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flipH="1">
            <a:off x="-453702" y="2143490"/>
            <a:ext cx="1403208" cy="1459221"/>
          </a:xfrm>
          <a:prstGeom prst="chord">
            <a:avLst>
              <a:gd name="adj1" fmla="val 537936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39" idx="1"/>
          </p:cNvCxnSpPr>
          <p:nvPr/>
        </p:nvCxnSpPr>
        <p:spPr>
          <a:xfrm flipV="1">
            <a:off x="683568" y="2198166"/>
            <a:ext cx="958048" cy="296308"/>
          </a:xfrm>
          <a:prstGeom prst="line">
            <a:avLst/>
          </a:prstGeom>
          <a:ln w="28575">
            <a:headEnd type="oval" w="med" len="med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0" idx="1"/>
          </p:cNvCxnSpPr>
          <p:nvPr/>
        </p:nvCxnSpPr>
        <p:spPr>
          <a:xfrm>
            <a:off x="1259632" y="2833329"/>
            <a:ext cx="381985" cy="1588"/>
          </a:xfrm>
          <a:prstGeom prst="line">
            <a:avLst/>
          </a:prstGeom>
          <a:ln w="28575">
            <a:headEnd type="oval" w="med" len="med"/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41616" y="1990417"/>
            <a:ext cx="1573062" cy="415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ru-RU" sz="1600" b="1" dirty="0"/>
              <a:t>200,1 </a:t>
            </a:r>
            <a:r>
              <a:rPr lang="ru-RU" sz="1600" b="1" dirty="0" err="1"/>
              <a:t>мың </a:t>
            </a:r>
            <a:r>
              <a:rPr lang="ru-RU" sz="1600" b="1" dirty="0" err="1" smtClean="0"/>
              <a:t>адам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100" dirty="0"/>
              <a:t>Түркістан қаласы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41617" y="2556330"/>
            <a:ext cx="171593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ru-RU" sz="1600" b="1" dirty="0"/>
              <a:t>1 918,9 </a:t>
            </a:r>
            <a:r>
              <a:rPr lang="ru-RU" sz="1600" b="1" dirty="0" err="1"/>
              <a:t>мың </a:t>
            </a:r>
            <a:r>
              <a:rPr lang="ru-RU" sz="1600" b="1" dirty="0" err="1" smtClean="0"/>
              <a:t>адам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100" dirty="0"/>
              <a:t>өңірдің өзге аудандары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1779662"/>
            <a:ext cx="4824536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Аграрлық-өнеркәсіпшілер өңірі:</a:t>
            </a:r>
          </a:p>
          <a:p>
            <a:pPr marL="182563" indent="-87313"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Өңір табысының 40% -дан астамы АӨК саласында өндіріледі</a:t>
            </a:r>
            <a:endParaRPr lang="ru-RU" sz="1000" dirty="0">
              <a:solidFill>
                <a:schemeClr val="tx1"/>
              </a:solidFill>
            </a:endParaRPr>
          </a:p>
          <a:p>
            <a:pPr marL="182563" indent="-87313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Облыста ауыл шаруашылығы саласында 83 790 кәсіпорын жұмыс істейді (ҚР бойынша 2-ші орын).</a:t>
            </a:r>
          </a:p>
          <a:p>
            <a:pPr marL="182563" indent="-87313">
              <a:buFont typeface="Arial" pitchFamily="34" charset="0"/>
              <a:buChar char="•"/>
            </a:pPr>
            <a:r>
              <a:rPr lang="ru-RU" sz="1000" dirty="0" err="1">
                <a:solidFill>
                  <a:schemeClr val="tx1"/>
                </a:solidFill>
              </a:rPr>
              <a:t>Сондай-ақ, </a:t>
            </a:r>
            <a:r>
              <a:rPr lang="ru-RU" sz="1000" dirty="0" err="1" smtClean="0">
                <a:solidFill>
                  <a:schemeClr val="tx1"/>
                </a:solidFill>
              </a:rPr>
              <a:t>өңір пайда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қазба кен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орындарына</a:t>
            </a:r>
            <a:r>
              <a:rPr lang="ru-RU" sz="1000" dirty="0" smtClean="0">
                <a:solidFill>
                  <a:schemeClr val="tx1"/>
                </a:solidFill>
              </a:rPr>
              <a:t> бай: </a:t>
            </a:r>
            <a:r>
              <a:rPr lang="ru-RU" sz="1000" dirty="0" err="1" smtClean="0">
                <a:solidFill>
                  <a:schemeClr val="tx1"/>
                </a:solidFill>
              </a:rPr>
              <a:t>мұнда</a:t>
            </a:r>
            <a:r>
              <a:rPr lang="ru-RU" sz="1000" dirty="0" err="1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уран, барит, көмір, темір және полиметалл кендері, </a:t>
            </a:r>
            <a:r>
              <a:rPr lang="ru-RU" sz="1000" dirty="0" smtClean="0">
                <a:solidFill>
                  <a:schemeClr val="tx1"/>
                </a:solidFill>
              </a:rPr>
              <a:t>бентонит </a:t>
            </a:r>
            <a:r>
              <a:rPr lang="ru-RU" sz="1000" dirty="0" err="1" smtClean="0">
                <a:solidFill>
                  <a:schemeClr val="tx1"/>
                </a:solidFill>
              </a:rPr>
              <a:t>саздары</a:t>
            </a:r>
            <a:r>
              <a:rPr lang="ru-RU" sz="1000" dirty="0">
                <a:solidFill>
                  <a:schemeClr val="tx1"/>
                </a:solidFill>
              </a:rPr>
              <a:t>, вермикулит, тальк, әктас, гранит, мәрмәр, гипс, кварц құмдары бар.</a:t>
            </a:r>
          </a:p>
          <a:p>
            <a:pPr marL="95250"/>
            <a:endParaRPr lang="ru-RU" sz="1000" b="1" dirty="0">
              <a:solidFill>
                <a:schemeClr val="tx1"/>
              </a:solidFill>
            </a:endParaRPr>
          </a:p>
          <a:p>
            <a:pPr marL="95250"/>
            <a:r>
              <a:rPr lang="ru-RU" sz="1200" b="1" dirty="0">
                <a:solidFill>
                  <a:schemeClr val="tx1"/>
                </a:solidFill>
              </a:rPr>
              <a:t>Өзбекстанмен шектеседі:</a:t>
            </a:r>
          </a:p>
          <a:p>
            <a:pPr marL="182563" indent="-87313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Оңтүстігінде Өзбекстанмен (Ташкент, Сырдария, Жизақ </a:t>
            </a:r>
            <a:r>
              <a:rPr lang="ru-RU" sz="1000" dirty="0" err="1">
                <a:solidFill>
                  <a:schemeClr val="tx1"/>
                </a:solidFill>
              </a:rPr>
              <a:t>және </a:t>
            </a:r>
            <a:r>
              <a:rPr lang="ru-RU" sz="1000" dirty="0" smtClean="0">
                <a:solidFill>
                  <a:schemeClr val="tx1"/>
                </a:solidFill>
              </a:rPr>
              <a:t>Навои </a:t>
            </a:r>
            <a:r>
              <a:rPr lang="ru-RU" sz="1000" dirty="0">
                <a:solidFill>
                  <a:schemeClr val="tx1"/>
                </a:solidFill>
              </a:rPr>
              <a:t>облыстары).</a:t>
            </a:r>
            <a:endParaRPr lang="ru-RU" sz="300" dirty="0">
              <a:solidFill>
                <a:schemeClr val="tx1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203848" y="2072553"/>
            <a:ext cx="144016" cy="1080000"/>
          </a:xfrm>
          <a:prstGeom prst="rightBrace">
            <a:avLst>
              <a:gd name="adj1" fmla="val 8333"/>
              <a:gd name="adj2" fmla="val 469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noAutofit/>
          </a:bodyPr>
          <a:lstStyle/>
          <a:p>
            <a:endParaRPr lang="ru-RU" sz="1200" b="1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7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7902" y="843558"/>
            <a:ext cx="871658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130675">
              <a:spcAft>
                <a:spcPts val="600"/>
              </a:spcAft>
              <a:tabLst>
                <a:tab pos="4214813" algn="l"/>
              </a:tabLst>
            </a:pPr>
            <a:r>
              <a:rPr lang="ru-RU" sz="1100" b="1" dirty="0"/>
              <a:t>Аумағы - 116,3 мың км</a:t>
            </a:r>
            <a:r>
              <a:rPr lang="ru-RU" sz="1100" b="1" baseline="30000" dirty="0"/>
              <a:t>2</a:t>
            </a:r>
            <a:r>
              <a:rPr lang="ru-RU" sz="1100" b="1" dirty="0"/>
              <a:t> (ҚР аумағының 4,3%, 14-орын)</a:t>
            </a:r>
            <a:endParaRPr lang="ru-RU" sz="1050" b="1" dirty="0"/>
          </a:p>
          <a:p>
            <a:pPr marL="4130675">
              <a:spcAft>
                <a:spcPts val="600"/>
              </a:spcAft>
              <a:tabLst>
                <a:tab pos="4214813" algn="l"/>
              </a:tabLst>
            </a:pPr>
            <a:r>
              <a:rPr lang="ru-RU" sz="1200" b="1" dirty="0"/>
              <a:t>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843558"/>
            <a:ext cx="4534224" cy="648072"/>
          </a:xfrm>
          <a:prstGeom prst="rect">
            <a:avLst/>
          </a:prstGeom>
        </p:spPr>
        <p:txBody>
          <a:bodyPr lIns="36000" tIns="0" rIns="36000" bIns="0" anchor="ctr" anchorCtr="0">
            <a:noAutofit/>
          </a:bodyPr>
          <a:lstStyle/>
          <a:p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Түркістан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облысы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қалалары мен аудандары: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(Арыс қаласы, Кентау қаласы, Түркістан қаласы, Бәйдібек, Жетісай, Қазығұрт, Келес, Мақтаарал, Ордабасы, Отырар, Сайрам, Сарыағаш, Созақ, Төлеби, Түлкібас және Шардара аудандары)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4168626"/>
            <a:ext cx="8496944" cy="5633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noAutofit/>
          </a:bodyPr>
          <a:lstStyle/>
          <a:p>
            <a:pPr marL="103188" indent="-103188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Ауыл шаруашылығы саласының әлсіз технологиялық және техникалық жарақтандырылуы</a:t>
            </a:r>
          </a:p>
          <a:p>
            <a:pPr marL="103188" indent="-103188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Ауыл шаруашылығы өнімдерін қайта өңдеу жөніндегі кәсіпорындардың жүктемесінің төмендігі </a:t>
            </a:r>
            <a:r>
              <a:rPr lang="ru-RU" sz="800" dirty="0">
                <a:solidFill>
                  <a:schemeClr val="tx1"/>
                </a:solidFill>
              </a:rPr>
              <a:t>(Мал шаруашылығы өнімдерін қайта өңдеуді дамытуды тежейтін негізгі проблемалардың ішінде барлық мал басының басым бөлігі жеке қосалқы шаруашылықтарда болуына байланысты шикізат пен өндірілетін өнімнің төмен сапасы; астықты қайта өңдеу бойынша негізгі себеп - шикізат тапшылығы)</a:t>
            </a:r>
          </a:p>
        </p:txBody>
      </p:sp>
      <p:cxnSp>
        <p:nvCxnSpPr>
          <p:cNvPr id="22" name="Прямая соединительная линия 21"/>
          <p:cNvCxnSpPr>
            <a:stCxn id="3" idx="1"/>
          </p:cNvCxnSpPr>
          <p:nvPr/>
        </p:nvCxnSpPr>
        <p:spPr>
          <a:xfrm flipV="1">
            <a:off x="3347864" y="2571750"/>
            <a:ext cx="792088" cy="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E0F5F5-C2D6-5ACD-4865-58D00910122F}"/>
              </a:ext>
            </a:extLst>
          </p:cNvPr>
          <p:cNvSpPr txBox="1"/>
          <p:nvPr/>
        </p:nvSpPr>
        <p:spPr>
          <a:xfrm>
            <a:off x="539552" y="480399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ru-RU" sz="800" i="1" dirty="0" smtClean="0"/>
              <a:t> </a:t>
            </a:r>
            <a:r>
              <a:rPr lang="en-US" sz="800" i="1" dirty="0" smtClean="0">
                <a:hlinkClick r:id="rId4"/>
              </a:rPr>
              <a:t> </a:t>
            </a:r>
            <a:r>
              <a:rPr lang="en-US" sz="800" i="1" dirty="0">
                <a:hlinkClick r:id="rId4"/>
              </a:rPr>
              <a:t>(https://www.stat.gov.kz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68003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5842992" cy="742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2.3 Түркістан облысының ел экономикасына қосқан үлесі статистикасы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8</a:t>
            </a:fld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2" y="987574"/>
            <a:ext cx="3463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2022 </a:t>
            </a:r>
            <a:r>
              <a:rPr lang="ru-RU" sz="900" b="1" dirty="0" err="1"/>
              <a:t>жылдың </a:t>
            </a:r>
            <a:r>
              <a:rPr lang="ru-RU" sz="900" b="1" dirty="0"/>
              <a:t>9 </a:t>
            </a:r>
            <a:r>
              <a:rPr lang="ru-RU" sz="900" b="1" dirty="0" err="1"/>
              <a:t>айында</a:t>
            </a:r>
            <a:r>
              <a:rPr lang="ru-RU" sz="900" b="1" dirty="0"/>
              <a:t> </a:t>
            </a:r>
            <a:r>
              <a:rPr lang="ru-RU" sz="900" b="1" dirty="0" smtClean="0"/>
              <a:t>ҚР ШОК </a:t>
            </a:r>
            <a:r>
              <a:rPr lang="ru-RU" sz="900" b="1" dirty="0"/>
              <a:t>ЖӨӨ мен </a:t>
            </a:r>
            <a:r>
              <a:rPr lang="ru-RU" sz="900" b="1" dirty="0" smtClean="0"/>
              <a:t>ЖҚҚ (</a:t>
            </a:r>
            <a:r>
              <a:rPr lang="ru-RU" sz="900" b="1" dirty="0" err="1" smtClean="0"/>
              <a:t>млрд</a:t>
            </a:r>
            <a:r>
              <a:rPr lang="ru-RU" sz="900" b="1" dirty="0" smtClean="0"/>
              <a:t> </a:t>
            </a:r>
            <a:r>
              <a:rPr lang="ru-RU" sz="900" b="1" dirty="0" err="1"/>
              <a:t>тг</a:t>
            </a:r>
            <a:r>
              <a:rPr lang="ru-RU" sz="900" b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7696" y="9155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/>
              <a:t>2022 жылға арналған мемлекеттік бюджетке салықтар мен төлемдер (млрд тг</a:t>
            </a:r>
            <a:r>
              <a:rPr lang="ru-RU" sz="900" b="1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939902"/>
            <a:ext cx="3888432" cy="735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 err="1"/>
              <a:t>Қазақстанның ЖӨӨ 65,5 трлн теңгені құрады</a:t>
            </a:r>
            <a:r>
              <a:rPr lang="ru-RU" sz="1000" b="1" dirty="0"/>
              <a:t>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 err="1"/>
              <a:t>Түркістан облысының ЖӨӨ 2,2 трлн теңгені құрады</a:t>
            </a:r>
            <a:endParaRPr lang="ru-RU" sz="800" i="1" dirty="0"/>
          </a:p>
          <a:p>
            <a:r>
              <a:rPr lang="ru-RU" sz="1000" b="1" dirty="0" err="1"/>
              <a:t>Қазақстанның </a:t>
            </a:r>
            <a:r>
              <a:rPr lang="ru-RU" sz="1000" b="1" dirty="0"/>
              <a:t>ШОБ </a:t>
            </a:r>
            <a:r>
              <a:rPr lang="ru-RU" sz="1000" b="1" dirty="0" smtClean="0"/>
              <a:t>ЖҚҚ23,6 </a:t>
            </a:r>
            <a:r>
              <a:rPr lang="ru-RU" sz="1000" b="1" dirty="0" err="1"/>
              <a:t>трлн</a:t>
            </a:r>
            <a:r>
              <a:rPr lang="ru-RU" sz="1000" b="1" dirty="0"/>
              <a:t> </a:t>
            </a:r>
            <a:r>
              <a:rPr lang="ru-RU" sz="1000" b="1" dirty="0" err="1"/>
              <a:t>теңгені құрады</a:t>
            </a:r>
            <a:r>
              <a:rPr lang="ru-RU" sz="1000" b="1" dirty="0"/>
              <a:t>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Түркістан </a:t>
            </a:r>
            <a:r>
              <a:rPr lang="ru-RU" sz="800" i="1" dirty="0" err="1"/>
              <a:t>облысының </a:t>
            </a:r>
            <a:r>
              <a:rPr lang="ru-RU" sz="800" i="1" dirty="0" smtClean="0"/>
              <a:t>ШОБ ЖҚҚ  </a:t>
            </a:r>
            <a:r>
              <a:rPr lang="ru-RU" sz="800" i="1" dirty="0"/>
              <a:t>528 млрд теңгені құрады (өңірдің </a:t>
            </a:r>
            <a:r>
              <a:rPr lang="ru-RU" sz="800" i="1" dirty="0" err="1"/>
              <a:t>ЖӨӨ-дегі </a:t>
            </a:r>
            <a:r>
              <a:rPr lang="ru-RU" sz="800" i="1" dirty="0" smtClean="0"/>
              <a:t>ШОБ ЖҚҚ </a:t>
            </a:r>
            <a:r>
              <a:rPr lang="ru-RU" sz="800" i="1" dirty="0"/>
              <a:t>үлесі 23,6% құрады)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3939902"/>
            <a:ext cx="4320480" cy="735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 err="1"/>
              <a:t>Қазақстанда 2022 жылы мемлекеттік бюджетке салықтар мен төлемдер 15,8 трлн теңгені құрады</a:t>
            </a:r>
            <a:endParaRPr lang="ru-RU" sz="1000" b="1" dirty="0"/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Түркістан облысының салықтары мен төлемдері 477,7 млрд теңгені құрады (ҚР бойынша жалпы көрсеткіштің 3%)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1015842"/>
              </p:ext>
            </p:extLst>
          </p:nvPr>
        </p:nvGraphicFramePr>
        <p:xfrm>
          <a:off x="6444208" y="1203598"/>
          <a:ext cx="2725999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9147130"/>
              </p:ext>
            </p:extLst>
          </p:nvPr>
        </p:nvGraphicFramePr>
        <p:xfrm>
          <a:off x="179512" y="1203598"/>
          <a:ext cx="35283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23465"/>
              </p:ext>
            </p:extLst>
          </p:nvPr>
        </p:nvGraphicFramePr>
        <p:xfrm>
          <a:off x="3635896" y="1212599"/>
          <a:ext cx="2474840" cy="271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07904" y="915566"/>
            <a:ext cx="250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/>
              <a:t>2022 жылдың 9 айында ҚР халқының жан басына шаққандағы ЖӨӨ (мың тг</a:t>
            </a:r>
            <a:r>
              <a:rPr lang="ru-RU" sz="900" b="1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473199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en-US" sz="800" i="1" dirty="0" smtClean="0">
                <a:hlinkClick r:id="rId6"/>
              </a:rPr>
              <a:t>(https</a:t>
            </a:r>
            <a:r>
              <a:rPr lang="en-US" sz="800" i="1" dirty="0">
                <a:hlinkClick r:id="rId6"/>
              </a:rPr>
              <a:t>://www.stat.gov.kz</a:t>
            </a:r>
            <a:r>
              <a:rPr lang="ru-RU" sz="800" i="1" dirty="0"/>
              <a:t>)</a:t>
            </a:r>
          </a:p>
          <a:p>
            <a:r>
              <a:rPr lang="ru-RU" sz="800" i="1" dirty="0"/>
              <a:t>* </a:t>
            </a:r>
            <a:r>
              <a:rPr lang="ru-RU" sz="800" i="1" dirty="0" smtClean="0"/>
              <a:t>БЖК 6 </a:t>
            </a:r>
            <a:r>
              <a:rPr lang="ru-RU" sz="800" i="1" dirty="0"/>
              <a:t>- Мемлекеттің қаржы активтерін сатудан түсетін түсімдер; </a:t>
            </a:r>
            <a:r>
              <a:rPr lang="ru-RU" sz="800" i="1" dirty="0" smtClean="0"/>
              <a:t>БЖК 8 </a:t>
            </a:r>
            <a:r>
              <a:rPr lang="ru-RU" sz="800" i="1" dirty="0"/>
              <a:t>- Бюджет қаражатының пайдаланылатын қалдықтары</a:t>
            </a:r>
          </a:p>
          <a:p>
            <a:r>
              <a:rPr lang="ru-RU" sz="800" i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951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2.4 Түркістан облысының халықты жұмыспен қамту статистикасы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7740352" y="154383"/>
            <a:ext cx="1224136" cy="3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8344" y="4767263"/>
            <a:ext cx="470120" cy="27432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/>
              <a:pPr algn="r"/>
              <a:t>9</a:t>
            </a:fld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83568" y="987574"/>
            <a:ext cx="2388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Экономика </a:t>
            </a:r>
            <a:r>
              <a:rPr lang="ru-RU" sz="1050" b="1" dirty="0" err="1" smtClean="0"/>
              <a:t>белсенділік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деңгейі</a:t>
            </a:r>
            <a:endParaRPr lang="ru-RU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07904" y="987574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Жұмыспен қамту деңгейі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88224" y="987574"/>
            <a:ext cx="2127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Жұмыспен қамту құрылымы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7752" y="2786064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Жұмыспен қамтылған халықтың құрылымы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6578" y="2643188"/>
            <a:ext cx="1906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Өзін-өзі жұмыспен қамтыған халықтың құрылымы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527" y="2819319"/>
            <a:ext cx="4608513" cy="1924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Түркістан облысында жұмыспен қамту - 776 320 (ҚР жұмыспен қамтылғандардың 8,7% -ы, 2-орын)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3 жыл ішіндегі жұмыссыздық деңгейі: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 err="1"/>
              <a:t>Қалалық жерлерде 0,1 п.п. азайды және ауылдық жерлерде 0,1 п.п. ұлғайды</a:t>
            </a:r>
            <a:r>
              <a:rPr lang="ru-RU" sz="800" i="1" dirty="0"/>
              <a:t>.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Еңбек нарығының негізгі салалары: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Ауыл шаруашылығы (22,5%)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Білім (18,6%)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Көтерме және бөлшек сауда (17,5%)</a:t>
            </a:r>
          </a:p>
          <a:p>
            <a:pPr marL="179388" indent="-103188">
              <a:spcAft>
                <a:spcPts val="200"/>
              </a:spcAft>
              <a:buFont typeface="Arial" pitchFamily="34" charset="0"/>
              <a:buChar char="•"/>
            </a:pPr>
            <a:r>
              <a:rPr lang="ru-RU" sz="800" i="1" dirty="0"/>
              <a:t>Құрылыс (7,6%)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Жұмыспен қамту үлесі:</a:t>
            </a:r>
          </a:p>
          <a:p>
            <a:pPr marL="179388" indent="-103188">
              <a:buFont typeface="Arial" pitchFamily="34" charset="0"/>
              <a:buChar char="•"/>
            </a:pPr>
            <a:r>
              <a:rPr lang="ru-RU" sz="800" i="1" dirty="0"/>
              <a:t>Жұмыспен қамтылғандардың 53,7% жалдамалы жұмыста жұмыс істейді</a:t>
            </a:r>
          </a:p>
          <a:p>
            <a:pPr marL="179388" indent="-103188">
              <a:buFont typeface="Arial" pitchFamily="34" charset="0"/>
              <a:buChar char="•"/>
            </a:pPr>
            <a:r>
              <a:rPr lang="ru-RU" sz="800" i="1" dirty="0" err="1"/>
              <a:t>өзін-өзі жұмыспен қамтыған халықтың 46,3%</a:t>
            </a:r>
            <a:endParaRPr lang="ru-RU" sz="800" i="1" dirty="0"/>
          </a:p>
          <a:p>
            <a:pPr marL="76200"/>
            <a:endParaRPr lang="ru-RU" sz="800" i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0348050"/>
              </p:ext>
            </p:extLst>
          </p:nvPr>
        </p:nvGraphicFramePr>
        <p:xfrm>
          <a:off x="323528" y="1203598"/>
          <a:ext cx="2952328" cy="15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6501799"/>
              </p:ext>
            </p:extLst>
          </p:nvPr>
        </p:nvGraphicFramePr>
        <p:xfrm>
          <a:off x="3275857" y="1203598"/>
          <a:ext cx="288032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6350605"/>
              </p:ext>
            </p:extLst>
          </p:nvPr>
        </p:nvGraphicFramePr>
        <p:xfrm>
          <a:off x="6156176" y="1203598"/>
          <a:ext cx="2808312" cy="151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3187950"/>
              </p:ext>
            </p:extLst>
          </p:nvPr>
        </p:nvGraphicFramePr>
        <p:xfrm>
          <a:off x="4715992" y="3075806"/>
          <a:ext cx="1944239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2950590"/>
              </p:ext>
            </p:extLst>
          </p:nvPr>
        </p:nvGraphicFramePr>
        <p:xfrm>
          <a:off x="6804248" y="3015431"/>
          <a:ext cx="18722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39552" y="480399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Дереккөз: </a:t>
            </a:r>
            <a:r>
              <a:rPr lang="ru-RU" sz="800" i="1" dirty="0" smtClean="0"/>
              <a:t>ҚР ҰЭМ </a:t>
            </a:r>
            <a:r>
              <a:rPr lang="ru-RU" sz="800" i="1" dirty="0" err="1" smtClean="0"/>
              <a:t>Стастистика</a:t>
            </a:r>
            <a:r>
              <a:rPr lang="ru-RU" sz="800" i="1" dirty="0" smtClean="0"/>
              <a:t> </a:t>
            </a:r>
            <a:r>
              <a:rPr lang="ru-RU" sz="800" i="1" dirty="0" err="1" smtClean="0"/>
              <a:t>комитеті</a:t>
            </a:r>
            <a:r>
              <a:rPr lang="en-US" sz="800" i="1" dirty="0" smtClean="0">
                <a:hlinkClick r:id="rId8"/>
              </a:rPr>
              <a:t>(https</a:t>
            </a:r>
            <a:r>
              <a:rPr lang="en-US" sz="800" i="1" dirty="0">
                <a:hlinkClick r:id="rId8"/>
              </a:rPr>
              <a:t>://www.stat.gov.kz</a:t>
            </a:r>
            <a:r>
              <a:rPr lang="ru-RU" sz="800" i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89757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91159</TotalTime>
  <Words>4092</Words>
  <Application>Microsoft Office PowerPoint</Application>
  <PresentationFormat>Экран (16:9)</PresentationFormat>
  <Paragraphs>707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Слайд 1</vt:lpstr>
      <vt:lpstr>Мазмұны</vt:lpstr>
      <vt:lpstr>1.1 Қордың Түркістан облысындағы бағдарламаларының нәтижелері</vt:lpstr>
      <vt:lpstr>1.2 Түркістан облысындағы Қор нәтижелерінің серпіні</vt:lpstr>
      <vt:lpstr>1.3 Қордың Түркістан облысындағы өңірлік бағдарламаларының нәтижелері</vt:lpstr>
      <vt:lpstr>2.1 Түркістан облысының статистикалық көрсеткіштері</vt:lpstr>
      <vt:lpstr>2.2 Түркістан облысының ерекшеліктері</vt:lpstr>
      <vt:lpstr>2.3 Түркістан облысының ел экономикасына қосқан үлесі статистикасы</vt:lpstr>
      <vt:lpstr>2.4 Түркістан облысының халықты жұмыспен қамту статистикасы</vt:lpstr>
      <vt:lpstr>2.5 Түркістан облысының 2022/23 оқу жылының басындағы білім беру саласының статистикасы</vt:lpstr>
      <vt:lpstr>2.6 Түркістан облысы экономикасының құрылымы</vt:lpstr>
      <vt:lpstr>2.7 Түркістан облысының шекара маңындағы өңірлері</vt:lpstr>
      <vt:lpstr>2.8 Түркістан облысының сыртқы сауда динамикасы</vt:lpstr>
      <vt:lpstr>2.9 Түркістан облысының 2022 жылғы сыртқы сауда құрылымы</vt:lpstr>
      <vt:lpstr>2.10 Түркістан облысының 2022 жылғы импорт құрылымы</vt:lpstr>
      <vt:lpstr>2.11 Қарағанды облысының 2022 жылғы сыртқы сауда құрылымы</vt:lpstr>
      <vt:lpstr>2.12 Жамбыл облысының 2022 жылғы сыртқы сауда құрылымы</vt:lpstr>
      <vt:lpstr>2.13 Қызылорда облысының 2022 жылғы сыртқы сауда құрылымы</vt:lpstr>
      <vt:lpstr>2.14 Өзбекстан Республикасының 2022 жылғы сыртқы сауда құрылымы</vt:lpstr>
      <vt:lpstr>2.15 Өзбекстан Республикасына 2022 жылғы ҚР экспортының құрылымы</vt:lpstr>
      <vt:lpstr>2.16 Ағымдағы жағдай бойынша қорытындылар</vt:lpstr>
      <vt:lpstr>3.1 Өңір экономикасына инвестициялау үшін  перспективалық бағыттар</vt:lpstr>
      <vt:lpstr>3.2 Дамыту жөніндегі ұсыныстар</vt:lpstr>
      <vt:lpstr>4. Мемлекеттік сектордың өңір экономикасын дамытуға қатысуы</vt:lpstr>
      <vt:lpstr>Ақпарат көздеріне сілтемелер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User</cp:lastModifiedBy>
  <cp:revision>1399</cp:revision>
  <cp:lastPrinted>2017-11-28T05:41:03Z</cp:lastPrinted>
  <dcterms:created xsi:type="dcterms:W3CDTF">2017-10-16T10:53:52Z</dcterms:created>
  <dcterms:modified xsi:type="dcterms:W3CDTF">2023-03-21T12:17:39Z</dcterms:modified>
</cp:coreProperties>
</file>